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2" r:id="rId2"/>
    <p:sldId id="263" r:id="rId3"/>
    <p:sldId id="306" r:id="rId4"/>
    <p:sldId id="365" r:id="rId5"/>
    <p:sldId id="267" r:id="rId6"/>
    <p:sldId id="296" r:id="rId7"/>
    <p:sldId id="335" r:id="rId8"/>
    <p:sldId id="371" r:id="rId9"/>
    <p:sldId id="310" r:id="rId10"/>
    <p:sldId id="336" r:id="rId11"/>
    <p:sldId id="322" r:id="rId12"/>
    <p:sldId id="301" r:id="rId13"/>
    <p:sldId id="270" r:id="rId14"/>
    <p:sldId id="330" r:id="rId15"/>
    <p:sldId id="280" r:id="rId16"/>
    <p:sldId id="272" r:id="rId17"/>
    <p:sldId id="291" r:id="rId18"/>
    <p:sldId id="347" r:id="rId19"/>
    <p:sldId id="334" r:id="rId20"/>
    <p:sldId id="368" r:id="rId21"/>
    <p:sldId id="338" r:id="rId22"/>
    <p:sldId id="352" r:id="rId23"/>
    <p:sldId id="366" r:id="rId24"/>
    <p:sldId id="369" r:id="rId25"/>
    <p:sldId id="353" r:id="rId26"/>
    <p:sldId id="339" r:id="rId27"/>
    <p:sldId id="367" r:id="rId28"/>
    <p:sldId id="348" r:id="rId29"/>
    <p:sldId id="351" r:id="rId30"/>
    <p:sldId id="370" r:id="rId31"/>
    <p:sldId id="340" r:id="rId32"/>
    <p:sldId id="362" r:id="rId33"/>
  </p:sldIdLst>
  <p:sldSz cx="9144000" cy="6858000" type="screen4x3"/>
  <p:notesSz cx="6819900" cy="99187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20" autoAdjust="0"/>
  </p:normalViewPr>
  <p:slideViewPr>
    <p:cSldViewPr>
      <p:cViewPr varScale="1">
        <p:scale>
          <a:sx n="86" d="100"/>
          <a:sy n="86" d="100"/>
        </p:scale>
        <p:origin x="112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9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62388" y="0"/>
            <a:ext cx="29559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0528A-B891-4FFA-8594-B96B2B070419}" type="datetimeFigureOut">
              <a:rPr lang="pt-BR" smtClean="0"/>
              <a:t>17/04/2018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2625" y="4711700"/>
            <a:ext cx="5454650" cy="44624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1813"/>
            <a:ext cx="29559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62388" y="9421813"/>
            <a:ext cx="29559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314C3-9A30-486C-ADC1-D9AF2D2247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934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30275" y="744538"/>
            <a:ext cx="4959350" cy="3719512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ABC33-C187-4B39-A9ED-73289758F005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0050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Principais Atividades </a:t>
            </a:r>
            <a:r>
              <a:rPr lang="pt-BR" dirty="0" err="1"/>
              <a:t>Admnistrativas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14C3-9A30-486C-ADC1-D9AF2D22476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1547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Principais Atividades </a:t>
            </a:r>
            <a:r>
              <a:rPr lang="pt-BR" dirty="0" err="1"/>
              <a:t>Admnistrativas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14C3-9A30-486C-ADC1-D9AF2D22476B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6316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Principais Atividades </a:t>
            </a:r>
            <a:r>
              <a:rPr lang="pt-BR" dirty="0" err="1"/>
              <a:t>Admnistrativas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14C3-9A30-486C-ADC1-D9AF2D22476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5566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Principais Atividades </a:t>
            </a:r>
            <a:r>
              <a:rPr lang="pt-BR" dirty="0" err="1"/>
              <a:t>Admnistrativas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14C3-9A30-486C-ADC1-D9AF2D22476B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3070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Principais Atividades </a:t>
            </a:r>
            <a:r>
              <a:rPr lang="pt-BR" dirty="0" err="1"/>
              <a:t>Admnistrativas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14C3-9A30-486C-ADC1-D9AF2D22476B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5620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Principais Atividades </a:t>
            </a:r>
            <a:r>
              <a:rPr lang="pt-BR" dirty="0" err="1"/>
              <a:t>Admnistrativas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14C3-9A30-486C-ADC1-D9AF2D22476B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9389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Principais Atividades </a:t>
            </a:r>
            <a:r>
              <a:rPr lang="pt-BR" dirty="0" err="1"/>
              <a:t>Admnistrativas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14C3-9A30-486C-ADC1-D9AF2D22476B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2523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Principais Atividades </a:t>
            </a:r>
            <a:r>
              <a:rPr lang="pt-BR" dirty="0" err="1"/>
              <a:t>Admnistrativas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14C3-9A30-486C-ADC1-D9AF2D22476B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8728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Principais Atividades </a:t>
            </a:r>
            <a:r>
              <a:rPr lang="pt-BR" dirty="0" err="1"/>
              <a:t>Admnistrativas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14C3-9A30-486C-ADC1-D9AF2D22476B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9097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Principais Atividades </a:t>
            </a:r>
            <a:r>
              <a:rPr lang="pt-BR" dirty="0" err="1"/>
              <a:t>Admnistrativas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14C3-9A30-486C-ADC1-D9AF2D22476B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1283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30275" y="744538"/>
            <a:ext cx="4959350" cy="3719512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ABC33-C187-4B39-A9ED-73289758F00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94468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Principais Atividades </a:t>
            </a:r>
            <a:r>
              <a:rPr lang="pt-BR" dirty="0" err="1"/>
              <a:t>Admnistrativas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14C3-9A30-486C-ADC1-D9AF2D22476B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434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Principais Atividades </a:t>
            </a:r>
            <a:r>
              <a:rPr lang="pt-BR" dirty="0" err="1"/>
              <a:t>Admnistrativas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14C3-9A30-486C-ADC1-D9AF2D22476B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4062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Principais Atividades </a:t>
            </a:r>
            <a:r>
              <a:rPr lang="pt-BR" dirty="0" err="1"/>
              <a:t>Admnistrativas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14C3-9A30-486C-ADC1-D9AF2D22476B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6203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30275" y="744538"/>
            <a:ext cx="4959350" cy="3719512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ABC33-C187-4B39-A9ED-73289758F005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0137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Principais Atividades </a:t>
            </a:r>
            <a:r>
              <a:rPr lang="pt-BR" dirty="0" err="1"/>
              <a:t>Admnistrativas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14C3-9A30-486C-ADC1-D9AF2D22476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0197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Principais Atividades </a:t>
            </a:r>
            <a:r>
              <a:rPr lang="pt-BR" dirty="0" err="1"/>
              <a:t>Admnistrativas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14C3-9A30-486C-ADC1-D9AF2D22476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5670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Principais Atividades </a:t>
            </a:r>
            <a:r>
              <a:rPr lang="pt-BR" dirty="0" err="1"/>
              <a:t>Admnistrativas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14C3-9A30-486C-ADC1-D9AF2D22476B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8680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Principais Atividades </a:t>
            </a:r>
            <a:r>
              <a:rPr lang="pt-BR" dirty="0" err="1"/>
              <a:t>Admnistrativas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14C3-9A30-486C-ADC1-D9AF2D22476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9418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Principais Atividades </a:t>
            </a:r>
            <a:r>
              <a:rPr lang="pt-BR" dirty="0" err="1"/>
              <a:t>Admnistrativas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314C3-9A30-486C-ADC1-D9AF2D22476B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194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17/04/2018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17/04/2018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17/04/2018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t>17/04/2018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1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59.jpg"/><Relationship Id="rId5" Type="http://schemas.openxmlformats.org/officeDocument/2006/relationships/image" Target="../media/image54.jpeg"/><Relationship Id="rId10" Type="http://schemas.openxmlformats.org/officeDocument/2006/relationships/image" Target="../media/image58.jpg"/><Relationship Id="rId4" Type="http://schemas.openxmlformats.org/officeDocument/2006/relationships/image" Target="../media/image53.jpeg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2.jpe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20202" t="31246" r="20202" b="26423"/>
          <a:stretch/>
        </p:blipFill>
        <p:spPr>
          <a:xfrm>
            <a:off x="179512" y="5505063"/>
            <a:ext cx="2304256" cy="117619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20202" t="31246" r="52579" b="26423"/>
          <a:stretch/>
        </p:blipFill>
        <p:spPr>
          <a:xfrm>
            <a:off x="7485717" y="5505062"/>
            <a:ext cx="1304424" cy="1323381"/>
          </a:xfrm>
          <a:prstGeom prst="rect">
            <a:avLst/>
          </a:prstGeom>
        </p:spPr>
      </p:pic>
      <p:pic>
        <p:nvPicPr>
          <p:cNvPr id="1026" name="Picture 2" descr="https://tse1.mm.bing.net/th?id=OIP.JStlPI2AEA5gu_LvnEzU6gEsCi&amp;pid=15.1&amp;P=0&amp;w=301&amp;h=16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18519"/>
          <a:stretch/>
        </p:blipFill>
        <p:spPr bwMode="auto">
          <a:xfrm>
            <a:off x="7027399" y="549328"/>
            <a:ext cx="1584176" cy="144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7" t="35477" r="47194" b="28023"/>
          <a:stretch/>
        </p:blipFill>
        <p:spPr bwMode="auto">
          <a:xfrm>
            <a:off x="1904472" y="2272519"/>
            <a:ext cx="6051904" cy="323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8B8F3CC-744B-42B5-BA7C-FFF2CDB724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50" t="29840" r="20863" b="29840"/>
          <a:stretch/>
        </p:blipFill>
        <p:spPr>
          <a:xfrm>
            <a:off x="251521" y="455788"/>
            <a:ext cx="4032448" cy="1767648"/>
          </a:xfrm>
          <a:prstGeom prst="rect">
            <a:avLst/>
          </a:prstGeom>
        </p:spPr>
      </p:pic>
      <p:sp>
        <p:nvSpPr>
          <p:cNvPr id="4" name="AutoShape 2" descr="InÃ­cio">
            <a:extLst>
              <a:ext uri="{FF2B5EF4-FFF2-40B4-BE49-F238E27FC236}">
                <a16:creationId xmlns:a16="http://schemas.microsoft.com/office/drawing/2014/main" id="{0F82028B-7D8A-4087-8DB6-74EA31FDBD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0" name="Picture 4" descr="Resultado de imagem para fcm unicamp logo">
            <a:extLst>
              <a:ext uri="{FF2B5EF4-FFF2-40B4-BE49-F238E27FC236}">
                <a16:creationId xmlns:a16="http://schemas.microsoft.com/office/drawing/2014/main" id="{99164177-69F7-4AA0-98A5-1B3F143A1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356" y="558952"/>
            <a:ext cx="1800200" cy="142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208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FC261B6-9844-4317-9BB0-92F2D1D274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24800" r="24800" b="24800"/>
          <a:stretch/>
        </p:blipFill>
        <p:spPr>
          <a:xfrm>
            <a:off x="827584" y="169701"/>
            <a:ext cx="8068011" cy="645440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279E25D-0741-4D81-8973-A9A90856BB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02" t="31246" r="52579" b="26423"/>
          <a:stretch/>
        </p:blipFill>
        <p:spPr>
          <a:xfrm>
            <a:off x="251520" y="116632"/>
            <a:ext cx="1379498" cy="139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83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0202" t="31246" r="52579" b="26423"/>
          <a:stretch/>
        </p:blipFill>
        <p:spPr>
          <a:xfrm>
            <a:off x="251520" y="116632"/>
            <a:ext cx="1379498" cy="1399546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79512" y="1412776"/>
            <a:ext cx="87129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err="1"/>
              <a:t>Discinesia</a:t>
            </a:r>
            <a:r>
              <a:rPr lang="pt-BR" sz="2800" b="1" dirty="0"/>
              <a:t> Ciliar Primaria – </a:t>
            </a:r>
          </a:p>
          <a:p>
            <a:pPr algn="ctr"/>
            <a:r>
              <a:rPr lang="pt-BR" sz="2800" b="1" dirty="0"/>
              <a:t>FAPESP e CNPq: </a:t>
            </a:r>
          </a:p>
          <a:p>
            <a:r>
              <a:rPr lang="pt-BR" sz="2800" b="1" dirty="0"/>
              <a:t>Valores 200.000 </a:t>
            </a:r>
            <a:r>
              <a:rPr lang="pt-BR" sz="2800" b="1" dirty="0">
                <a:solidFill>
                  <a:srgbClr val="FF0000"/>
                </a:solidFill>
              </a:rPr>
              <a:t>(FAPESP)  </a:t>
            </a:r>
            <a:r>
              <a:rPr lang="pt-BR" sz="2800" b="1" dirty="0"/>
              <a:t>+ 890.000,00 reais </a:t>
            </a:r>
            <a:r>
              <a:rPr lang="pt-BR" sz="2800" b="1" dirty="0">
                <a:solidFill>
                  <a:srgbClr val="FF0000"/>
                </a:solidFill>
              </a:rPr>
              <a:t>(CNPq)</a:t>
            </a:r>
          </a:p>
          <a:p>
            <a:endParaRPr lang="pt-BR" sz="2800" b="1" dirty="0"/>
          </a:p>
          <a:p>
            <a:r>
              <a:rPr lang="pt-BR" sz="2800" b="1" dirty="0" err="1"/>
              <a:t>FeNo</a:t>
            </a:r>
            <a:r>
              <a:rPr lang="pt-BR" sz="2800" b="1" dirty="0"/>
              <a:t>; Análise Genética, Novo Aparelho de Espirometria, 2 aparelhos de </a:t>
            </a:r>
            <a:r>
              <a:rPr lang="pt-BR" sz="2800" b="1" dirty="0" err="1"/>
              <a:t>Evaporimetria</a:t>
            </a:r>
            <a:r>
              <a:rPr lang="pt-BR" sz="2800" b="1" dirty="0"/>
              <a:t> e um aparelho de Impulse </a:t>
            </a:r>
            <a:r>
              <a:rPr lang="pt-BR" sz="2800" b="1" dirty="0" err="1"/>
              <a:t>Oscilometry</a:t>
            </a:r>
            <a:r>
              <a:rPr lang="pt-BR" sz="2800" b="1" dirty="0"/>
              <a:t> System (IOS)  </a:t>
            </a:r>
            <a:r>
              <a:rPr lang="pt-BR" sz="2800" b="1" dirty="0">
                <a:solidFill>
                  <a:srgbClr val="00B050"/>
                </a:solidFill>
              </a:rPr>
              <a:t>para o LAFIP</a:t>
            </a:r>
          </a:p>
          <a:p>
            <a:endParaRPr lang="pt-BR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/>
              <a:t>PUC Porto Alegre -  Marcus Herbert Jones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/>
              <a:t>Unicamp – Jose Dirceu Ribeiro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Washington University, St Louis, MO; Thomas </a:t>
            </a:r>
            <a:r>
              <a:rPr lang="en-US" sz="2800" b="1" dirty="0" err="1"/>
              <a:t>Ferkol</a:t>
            </a: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USP: Thais </a:t>
            </a:r>
            <a:r>
              <a:rPr lang="en-US" sz="2800" b="1" dirty="0" err="1"/>
              <a:t>Mauad</a:t>
            </a:r>
            <a:endParaRPr lang="pt-BR" sz="2800" b="1" dirty="0"/>
          </a:p>
        </p:txBody>
      </p:sp>
      <p:sp>
        <p:nvSpPr>
          <p:cNvPr id="3" name="Retângulo 2"/>
          <p:cNvSpPr/>
          <p:nvPr/>
        </p:nvSpPr>
        <p:spPr>
          <a:xfrm>
            <a:off x="2267744" y="260648"/>
            <a:ext cx="5380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</a:rPr>
              <a:t>Projetos multicêntricos: </a:t>
            </a:r>
            <a:r>
              <a:rPr lang="pt-BR" sz="3200" b="1" dirty="0" err="1">
                <a:solidFill>
                  <a:srgbClr val="FF0000"/>
                </a:solidFill>
              </a:rPr>
              <a:t>Lafip</a:t>
            </a:r>
            <a:r>
              <a:rPr lang="pt-BR" sz="32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4797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0202" t="31246" r="52579" b="26423"/>
          <a:stretch/>
        </p:blipFill>
        <p:spPr>
          <a:xfrm>
            <a:off x="251520" y="116632"/>
            <a:ext cx="1379498" cy="1399546"/>
          </a:xfrm>
          <a:prstGeom prst="rect">
            <a:avLst/>
          </a:prstGeom>
        </p:spPr>
      </p:pic>
      <p:pic>
        <p:nvPicPr>
          <p:cNvPr id="7" name="Picture 6" descr="Margarida Amar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68860"/>
            <a:ext cx="1800200" cy="251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9" t="15746" r="32774" b="27068"/>
          <a:stretch>
            <a:fillRect/>
          </a:stretch>
        </p:blipFill>
        <p:spPr bwMode="auto">
          <a:xfrm>
            <a:off x="4602618" y="1580293"/>
            <a:ext cx="1944216" cy="249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fcm.unicamp.br/fcm/sites/default/files/ed3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0" t="18585" r="42455" b="19585"/>
          <a:stretch>
            <a:fillRect/>
          </a:stretch>
        </p:blipFill>
        <p:spPr bwMode="auto">
          <a:xfrm>
            <a:off x="6650170" y="1582688"/>
            <a:ext cx="2152191" cy="250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907704" y="188640"/>
            <a:ext cx="6859704" cy="13849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LAFIP - LAFIC</a:t>
            </a:r>
          </a:p>
          <a:p>
            <a:pPr algn="ctr"/>
            <a:r>
              <a:rPr lang="pt-BR" sz="2800" b="1" dirty="0"/>
              <a:t>Produções de projetos e artigos científicos com outros países</a:t>
            </a:r>
            <a:r>
              <a:rPr lang="pt-BR" sz="1600" b="1" dirty="0"/>
              <a:t>, </a:t>
            </a:r>
          </a:p>
        </p:txBody>
      </p:sp>
      <p:pic>
        <p:nvPicPr>
          <p:cNvPr id="1028" name="Picture 4" descr="Resultado de imagem para Karl Kunzelman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88" y="1580293"/>
            <a:ext cx="1983158" cy="247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Resultado de imagem para Niels Hoiby"/>
          <p:cNvSpPr>
            <a:spLocks noChangeAspect="1" noChangeArrowheads="1"/>
          </p:cNvSpPr>
          <p:nvPr/>
        </p:nvSpPr>
        <p:spPr bwMode="auto">
          <a:xfrm>
            <a:off x="155575" y="-6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2" name="Picture 8" descr="Resultado de imagem para Niels Hoib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0" t="7252" r="30115" b="35754"/>
          <a:stretch/>
        </p:blipFill>
        <p:spPr bwMode="auto">
          <a:xfrm>
            <a:off x="604922" y="4555266"/>
            <a:ext cx="1230773" cy="186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m para paul quint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0" y="4437112"/>
            <a:ext cx="2988383" cy="199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m para thomas ferko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549" y="4437112"/>
            <a:ext cx="1587859" cy="198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E4DB395-24B9-4568-B12C-E012F07FB6E6}"/>
              </a:ext>
            </a:extLst>
          </p:cNvPr>
          <p:cNvSpPr txBox="1"/>
          <p:nvPr/>
        </p:nvSpPr>
        <p:spPr>
          <a:xfrm>
            <a:off x="251520" y="4123356"/>
            <a:ext cx="855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ALEMANHA</a:t>
            </a:r>
            <a:r>
              <a:rPr lang="pt-BR" b="1" dirty="0"/>
              <a:t> K </a:t>
            </a:r>
            <a:r>
              <a:rPr lang="pt-BR" b="1" dirty="0" err="1"/>
              <a:t>Kunsselmann</a:t>
            </a:r>
            <a:r>
              <a:rPr lang="pt-BR" b="1" dirty="0"/>
              <a:t>    </a:t>
            </a:r>
            <a:r>
              <a:rPr lang="pt-BR" b="1" dirty="0">
                <a:solidFill>
                  <a:srgbClr val="FF0000"/>
                </a:solidFill>
              </a:rPr>
              <a:t>PORTUGAL</a:t>
            </a:r>
            <a:r>
              <a:rPr lang="pt-BR" b="1" dirty="0"/>
              <a:t> Margarida e Marisa      </a:t>
            </a:r>
            <a:r>
              <a:rPr lang="pt-BR" b="1" dirty="0">
                <a:solidFill>
                  <a:srgbClr val="FF0000"/>
                </a:solidFill>
              </a:rPr>
              <a:t> CANADA </a:t>
            </a:r>
            <a:r>
              <a:rPr lang="pt-BR" b="1" dirty="0"/>
              <a:t>Tanja </a:t>
            </a:r>
            <a:r>
              <a:rPr lang="pt-BR" b="1" dirty="0" err="1"/>
              <a:t>Gonska</a:t>
            </a:r>
            <a:r>
              <a:rPr lang="pt-BR" dirty="0"/>
              <a:t>		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4434EAB-E026-4F76-9195-E28A3E346A62}"/>
              </a:ext>
            </a:extLst>
          </p:cNvPr>
          <p:cNvSpPr txBox="1"/>
          <p:nvPr/>
        </p:nvSpPr>
        <p:spPr>
          <a:xfrm>
            <a:off x="755576" y="6381328"/>
            <a:ext cx="8046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DINAMARCA</a:t>
            </a:r>
            <a:r>
              <a:rPr lang="pt-BR" b="1" dirty="0"/>
              <a:t> </a:t>
            </a:r>
            <a:r>
              <a:rPr lang="pt-BR" b="1" dirty="0" err="1"/>
              <a:t>Hoiby</a:t>
            </a:r>
            <a:r>
              <a:rPr lang="pt-BR" b="1" dirty="0"/>
              <a:t>		</a:t>
            </a:r>
            <a:r>
              <a:rPr lang="pt-BR" b="1" dirty="0">
                <a:solidFill>
                  <a:srgbClr val="FF0000"/>
                </a:solidFill>
              </a:rPr>
              <a:t>ESTADOS UNIDOS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Paul Quinton e Thomas </a:t>
            </a:r>
            <a:r>
              <a:rPr lang="en-US" b="1" dirty="0" err="1"/>
              <a:t>Ferkol</a:t>
            </a:r>
            <a:endParaRPr lang="pt-BR" b="1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FBC296B-E45B-42FC-B5AF-724ABBDE046D}"/>
              </a:ext>
            </a:extLst>
          </p:cNvPr>
          <p:cNvSpPr/>
          <p:nvPr/>
        </p:nvSpPr>
        <p:spPr>
          <a:xfrm>
            <a:off x="6597687" y="1259468"/>
            <a:ext cx="2438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Julia </a:t>
            </a:r>
            <a:r>
              <a:rPr lang="pt-BR" b="1" dirty="0" err="1"/>
              <a:t>Avolio</a:t>
            </a:r>
            <a:r>
              <a:rPr lang="pt-BR" b="1" dirty="0"/>
              <a:t>, </a:t>
            </a:r>
            <a:r>
              <a:rPr lang="pt-BR" b="1" dirty="0" err="1"/>
              <a:t>Wan</a:t>
            </a:r>
            <a:r>
              <a:rPr lang="pt-BR" b="1" dirty="0"/>
              <a:t> </a:t>
            </a:r>
            <a:r>
              <a:rPr lang="pt-BR" b="1" dirty="0" err="1"/>
              <a:t>Fong</a:t>
            </a:r>
            <a:r>
              <a:rPr lang="pt-BR" b="1" dirty="0"/>
              <a:t>,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2520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0202" t="31246" r="52579" b="26423"/>
          <a:stretch/>
        </p:blipFill>
        <p:spPr>
          <a:xfrm>
            <a:off x="3100780" y="1916175"/>
            <a:ext cx="1379498" cy="1399546"/>
          </a:xfrm>
          <a:prstGeom prst="rect">
            <a:avLst/>
          </a:prstGeom>
        </p:spPr>
      </p:pic>
      <p:sp>
        <p:nvSpPr>
          <p:cNvPr id="6" name="Retângulo 6">
            <a:extLst>
              <a:ext uri="{FF2B5EF4-FFF2-40B4-BE49-F238E27FC236}">
                <a16:creationId xmlns:a16="http://schemas.microsoft.com/office/drawing/2014/main" id="{DF1CD31A-D17F-4E49-B9BC-3F074A403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332656"/>
            <a:ext cx="8568952" cy="1200329"/>
          </a:xfrm>
          <a:prstGeom prst="rect">
            <a:avLst/>
          </a:prstGeom>
          <a:solidFill>
            <a:schemeClr val="bg2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Brazilian-Canadian Workshop on Electrophysiology and Diagnosis in Cystic Fibrosis.  Diagnosing Cystic Fibrosis in neonates and adults: Where do we draw the line?</a:t>
            </a:r>
            <a:endParaRPr lang="pt-BR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 descr="The Hospital for Sick Children Toronto">
            <a:extLst>
              <a:ext uri="{FF2B5EF4-FFF2-40B4-BE49-F238E27FC236}">
                <a16:creationId xmlns:a16="http://schemas.microsoft.com/office/drawing/2014/main" id="{426796DD-8412-424E-A30D-297DD9148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97281"/>
            <a:ext cx="2912969" cy="201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Dirceu\Desktop\Desktop 2014\Brazilian Canadian Workshop 2014.jpg">
            <a:extLst>
              <a:ext uri="{FF2B5EF4-FFF2-40B4-BE49-F238E27FC236}">
                <a16:creationId xmlns:a16="http://schemas.microsoft.com/office/drawing/2014/main" id="{871C277B-63AE-41CC-AC33-DB93C828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140" y="3658171"/>
            <a:ext cx="2893245" cy="193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http://www.rogeriosilveira.jor.br/images/reportagens/2008/05_06/04incubadora_empresas_unicamp.jpg">
            <a:extLst>
              <a:ext uri="{FF2B5EF4-FFF2-40B4-BE49-F238E27FC236}">
                <a16:creationId xmlns:a16="http://schemas.microsoft.com/office/drawing/2014/main" id="{3995E9B5-2F48-40B0-BEA9-F0C4F5971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169" y="3644578"/>
            <a:ext cx="3025007" cy="201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1">
            <a:extLst>
              <a:ext uri="{FF2B5EF4-FFF2-40B4-BE49-F238E27FC236}">
                <a16:creationId xmlns:a16="http://schemas.microsoft.com/office/drawing/2014/main" id="{93068C0B-98EE-4729-8BE0-75CDC65A8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1" y="6279703"/>
            <a:ext cx="866986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função da proteína CFTR pelo teste do  </a:t>
            </a:r>
            <a:r>
              <a:rPr lang="pt-BR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Evaporímetro</a:t>
            </a:r>
            <a:endParaRPr lang="pt-BR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s://tse1.mm.bing.net/th?id=OIP.JStlPI2AEA5gu_LvnEzU6gEsCi&amp;pid=15.1&amp;P=0&amp;w=301&amp;h=16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18519"/>
          <a:stretch/>
        </p:blipFill>
        <p:spPr bwMode="auto">
          <a:xfrm>
            <a:off x="4827722" y="1931362"/>
            <a:ext cx="1417734" cy="129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sultado de imagem para fcm unicamp logo">
            <a:extLst>
              <a:ext uri="{FF2B5EF4-FFF2-40B4-BE49-F238E27FC236}">
                <a16:creationId xmlns:a16="http://schemas.microsoft.com/office/drawing/2014/main" id="{11D197C2-D045-4BA2-A976-9260B81C5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98509"/>
            <a:ext cx="1800200" cy="142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5B8D050-FC65-40DE-8FE6-8EC73C664421}"/>
              </a:ext>
            </a:extLst>
          </p:cNvPr>
          <p:cNvSpPr txBox="1"/>
          <p:nvPr/>
        </p:nvSpPr>
        <p:spPr>
          <a:xfrm>
            <a:off x="323528" y="2132856"/>
            <a:ext cx="1008112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pt-BR" sz="2400" b="1" dirty="0"/>
              <a:t>LAFIP</a:t>
            </a:r>
          </a:p>
          <a:p>
            <a:r>
              <a:rPr lang="pt-BR" sz="2400" b="1" dirty="0"/>
              <a:t>LAFIC</a:t>
            </a:r>
          </a:p>
        </p:txBody>
      </p:sp>
    </p:spTree>
    <p:extLst>
      <p:ext uri="{BB962C8B-B14F-4D97-AF65-F5344CB8AC3E}">
        <p14:creationId xmlns:p14="http://schemas.microsoft.com/office/powerpoint/2010/main" val="3368778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0202" t="31246" r="52579" b="26423"/>
          <a:stretch/>
        </p:blipFill>
        <p:spPr>
          <a:xfrm>
            <a:off x="251520" y="116632"/>
            <a:ext cx="1379498" cy="1399546"/>
          </a:xfrm>
          <a:prstGeom prst="rect">
            <a:avLst/>
          </a:prstGeom>
        </p:spPr>
      </p:pic>
      <p:pic>
        <p:nvPicPr>
          <p:cNvPr id="6" name="Picture 2" descr="https://tse1.mm.bing.net/th?id=OIP.JStlPI2AEA5gu_LvnEzU6gEsCi&amp;pid=15.1&amp;P=0&amp;w=301&amp;h=16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18519"/>
          <a:stretch/>
        </p:blipFill>
        <p:spPr bwMode="auto">
          <a:xfrm>
            <a:off x="7726266" y="273293"/>
            <a:ext cx="1417734" cy="129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ABAD92E-C875-433F-BC53-618C7A3D97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63" t="19760" r="5900" b="39920"/>
          <a:stretch/>
        </p:blipFill>
        <p:spPr>
          <a:xfrm>
            <a:off x="386535" y="2276872"/>
            <a:ext cx="8370930" cy="288032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0EFB45D-0538-4D85-9F29-407D724F33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50" t="29840" r="20863" b="29840"/>
          <a:stretch/>
        </p:blipFill>
        <p:spPr>
          <a:xfrm>
            <a:off x="2627784" y="302806"/>
            <a:ext cx="2484812" cy="1089233"/>
          </a:xfrm>
          <a:prstGeom prst="rect">
            <a:avLst/>
          </a:prstGeom>
        </p:spPr>
      </p:pic>
      <p:pic>
        <p:nvPicPr>
          <p:cNvPr id="8" name="Picture 4" descr="Resultado de imagem para fcm unicamp logo">
            <a:extLst>
              <a:ext uri="{FF2B5EF4-FFF2-40B4-BE49-F238E27FC236}">
                <a16:creationId xmlns:a16="http://schemas.microsoft.com/office/drawing/2014/main" id="{25E696B1-FFBA-4614-B1A2-CA3A96A7A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586" y="209114"/>
            <a:ext cx="1417734" cy="112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12E15CC-46FA-4BE5-9CB0-17C73AF70316}"/>
              </a:ext>
            </a:extLst>
          </p:cNvPr>
          <p:cNvSpPr txBox="1"/>
          <p:nvPr/>
        </p:nvSpPr>
        <p:spPr>
          <a:xfrm>
            <a:off x="4139952" y="5590981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LAFIP</a:t>
            </a:r>
          </a:p>
          <a:p>
            <a:r>
              <a:rPr lang="pt-BR" b="1" dirty="0"/>
              <a:t>LAFIC</a:t>
            </a:r>
          </a:p>
        </p:txBody>
      </p:sp>
    </p:spTree>
    <p:extLst>
      <p:ext uri="{BB962C8B-B14F-4D97-AF65-F5344CB8AC3E}">
        <p14:creationId xmlns:p14="http://schemas.microsoft.com/office/powerpoint/2010/main" val="1497311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0202" t="31246" r="52579" b="26423"/>
          <a:stretch/>
        </p:blipFill>
        <p:spPr>
          <a:xfrm>
            <a:off x="251520" y="116632"/>
            <a:ext cx="1379498" cy="139954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5113" t="12201" r="23226" b="3381"/>
          <a:stretch/>
        </p:blipFill>
        <p:spPr>
          <a:xfrm>
            <a:off x="467544" y="1846276"/>
            <a:ext cx="6552728" cy="4824536"/>
          </a:xfrm>
          <a:prstGeom prst="rect">
            <a:avLst/>
          </a:prstGeom>
        </p:spPr>
      </p:pic>
      <p:pic>
        <p:nvPicPr>
          <p:cNvPr id="6" name="Picture 2" descr="https://tse1.mm.bing.net/th?id=OIP.JStlPI2AEA5gu_LvnEzU6gEsCi&amp;pid=15.1&amp;P=0&amp;w=301&amp;h=16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18519"/>
          <a:stretch/>
        </p:blipFill>
        <p:spPr bwMode="auto">
          <a:xfrm>
            <a:off x="7726266" y="273293"/>
            <a:ext cx="1417734" cy="129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691BE83-AA53-4747-8773-C8C449D001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50" t="29840" r="20863" b="29840"/>
          <a:stretch/>
        </p:blipFill>
        <p:spPr>
          <a:xfrm>
            <a:off x="1979712" y="157016"/>
            <a:ext cx="2484812" cy="1089233"/>
          </a:xfrm>
          <a:prstGeom prst="rect">
            <a:avLst/>
          </a:prstGeom>
        </p:spPr>
      </p:pic>
      <p:pic>
        <p:nvPicPr>
          <p:cNvPr id="8" name="Picture 8" descr="Resultado de imagem para Niels Hoiby">
            <a:extLst>
              <a:ext uri="{FF2B5EF4-FFF2-40B4-BE49-F238E27FC236}">
                <a16:creationId xmlns:a16="http://schemas.microsoft.com/office/drawing/2014/main" id="{9A52313B-05C8-4C81-90F9-75124D42B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60" y="238021"/>
            <a:ext cx="2314126" cy="154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sultado de imagem para fcm unicamp logo">
            <a:extLst>
              <a:ext uri="{FF2B5EF4-FFF2-40B4-BE49-F238E27FC236}">
                <a16:creationId xmlns:a16="http://schemas.microsoft.com/office/drawing/2014/main" id="{4E127279-63AC-4422-B631-E98F99CA6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02" y="1760044"/>
            <a:ext cx="1468093" cy="116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4627A84-BF73-46B7-97F2-4A0BEABAF325}"/>
              </a:ext>
            </a:extLst>
          </p:cNvPr>
          <p:cNvSpPr txBox="1"/>
          <p:nvPr/>
        </p:nvSpPr>
        <p:spPr>
          <a:xfrm>
            <a:off x="7668344" y="3645025"/>
            <a:ext cx="115212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LAFIP</a:t>
            </a:r>
          </a:p>
          <a:p>
            <a:r>
              <a:rPr lang="pt-BR" b="1" dirty="0"/>
              <a:t>LAFIC</a:t>
            </a:r>
          </a:p>
        </p:txBody>
      </p:sp>
    </p:spTree>
    <p:extLst>
      <p:ext uri="{BB962C8B-B14F-4D97-AF65-F5344CB8AC3E}">
        <p14:creationId xmlns:p14="http://schemas.microsoft.com/office/powerpoint/2010/main" val="3516465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0202" t="31246" r="52579" b="26423"/>
          <a:stretch/>
        </p:blipFill>
        <p:spPr>
          <a:xfrm>
            <a:off x="179512" y="188640"/>
            <a:ext cx="1379498" cy="1399546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35825" t="24912" r="35825" b="12200"/>
          <a:stretch/>
        </p:blipFill>
        <p:spPr>
          <a:xfrm>
            <a:off x="1901716" y="60980"/>
            <a:ext cx="4902532" cy="6797020"/>
          </a:xfrm>
          <a:prstGeom prst="rect">
            <a:avLst/>
          </a:prstGeom>
        </p:spPr>
      </p:pic>
      <p:pic>
        <p:nvPicPr>
          <p:cNvPr id="6" name="Picture 2" descr="https://tse1.mm.bing.net/th?id=OIP.JStlPI2AEA5gu_LvnEzU6gEsCi&amp;pid=15.1&amp;P=0&amp;w=301&amp;h=16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18519"/>
          <a:stretch/>
        </p:blipFill>
        <p:spPr bwMode="auto">
          <a:xfrm>
            <a:off x="7726266" y="273293"/>
            <a:ext cx="1417734" cy="129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sultado de imagem para fcm unicamp logo">
            <a:extLst>
              <a:ext uri="{FF2B5EF4-FFF2-40B4-BE49-F238E27FC236}">
                <a16:creationId xmlns:a16="http://schemas.microsoft.com/office/drawing/2014/main" id="{CD6290F9-8503-4AB7-BCAF-37281E5E0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038" y="1700808"/>
            <a:ext cx="1800200" cy="142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02CA719-3293-4D8D-8791-9C1D70E4C450}"/>
              </a:ext>
            </a:extLst>
          </p:cNvPr>
          <p:cNvSpPr txBox="1"/>
          <p:nvPr/>
        </p:nvSpPr>
        <p:spPr>
          <a:xfrm>
            <a:off x="7668344" y="3790781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LAFIP</a:t>
            </a:r>
          </a:p>
          <a:p>
            <a:r>
              <a:rPr lang="pt-BR" b="1" dirty="0"/>
              <a:t>LAFIC</a:t>
            </a:r>
          </a:p>
        </p:txBody>
      </p:sp>
    </p:spTree>
    <p:extLst>
      <p:ext uri="{BB962C8B-B14F-4D97-AF65-F5344CB8AC3E}">
        <p14:creationId xmlns:p14="http://schemas.microsoft.com/office/powerpoint/2010/main" val="757573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0202" t="31246" r="52579" b="26423"/>
          <a:stretch/>
        </p:blipFill>
        <p:spPr>
          <a:xfrm>
            <a:off x="251520" y="116632"/>
            <a:ext cx="1379498" cy="1399546"/>
          </a:xfrm>
          <a:prstGeom prst="rect">
            <a:avLst/>
          </a:prstGeom>
        </p:spPr>
      </p:pic>
      <p:pic>
        <p:nvPicPr>
          <p:cNvPr id="6" name="Picture 2" descr="https://tse1.mm.bing.net/th?id=OIP.JStlPI2AEA5gu_LvnEzU6gEsCi&amp;pid=15.1&amp;P=0&amp;w=301&amp;h=16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18519"/>
          <a:stretch/>
        </p:blipFill>
        <p:spPr bwMode="auto">
          <a:xfrm>
            <a:off x="7726266" y="273293"/>
            <a:ext cx="1417734" cy="129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DB81F9-8221-493A-A064-4468F0D9A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6" t="16817" r="27486" b="6839"/>
          <a:stretch>
            <a:fillRect/>
          </a:stretch>
        </p:blipFill>
        <p:spPr bwMode="auto">
          <a:xfrm>
            <a:off x="4944518" y="3090864"/>
            <a:ext cx="3587526" cy="3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onchannels-Quinton-PM">
            <a:extLst>
              <a:ext uri="{FF2B5EF4-FFF2-40B4-BE49-F238E27FC236}">
                <a16:creationId xmlns:a16="http://schemas.microsoft.com/office/drawing/2014/main" id="{F56912CE-1D2B-4CB1-8EC9-AF7815D8A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90863"/>
            <a:ext cx="3168650" cy="33655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1430B408-E9E0-45D0-89DF-2281EEE94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3" y="1772816"/>
            <a:ext cx="8640953" cy="1046440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-Book" charset="0"/>
              </a:rPr>
              <a:t>        </a:t>
            </a:r>
            <a:r>
              <a:rPr lang="pt-BR" sz="1600" b="1" dirty="0">
                <a:solidFill>
                  <a:srgbClr val="FF0000"/>
                </a:solidFill>
                <a:latin typeface="Verdana" pitchFamily="34" charset="0"/>
              </a:rPr>
              <a:t>PAUL M. QUINTON -</a:t>
            </a:r>
            <a:r>
              <a:rPr lang="pt-BR" sz="1600" b="1" i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pt-BR" sz="1600" b="1" dirty="0" err="1">
                <a:solidFill>
                  <a:srgbClr val="000022"/>
                </a:solidFill>
                <a:latin typeface="Verdana" pitchFamily="34" charset="0"/>
              </a:rPr>
              <a:t>Physiological</a:t>
            </a:r>
            <a:r>
              <a:rPr lang="pt-BR" sz="1600" b="1" dirty="0">
                <a:solidFill>
                  <a:srgbClr val="000022"/>
                </a:solidFill>
                <a:latin typeface="Verdana" pitchFamily="34" charset="0"/>
              </a:rPr>
              <a:t> </a:t>
            </a:r>
            <a:r>
              <a:rPr lang="pt-BR" sz="1600" b="1" dirty="0" err="1">
                <a:solidFill>
                  <a:srgbClr val="000022"/>
                </a:solidFill>
                <a:latin typeface="Verdana" pitchFamily="34" charset="0"/>
              </a:rPr>
              <a:t>Basis</a:t>
            </a:r>
            <a:r>
              <a:rPr lang="pt-BR" sz="1600" b="1" dirty="0">
                <a:solidFill>
                  <a:srgbClr val="000022"/>
                </a:solidFill>
                <a:latin typeface="Verdana" pitchFamily="34" charset="0"/>
              </a:rPr>
              <a:t> </a:t>
            </a:r>
            <a:r>
              <a:rPr lang="pt-BR" sz="1600" b="1" dirty="0" err="1">
                <a:solidFill>
                  <a:srgbClr val="000022"/>
                </a:solidFill>
                <a:latin typeface="Verdana" pitchFamily="34" charset="0"/>
              </a:rPr>
              <a:t>of</a:t>
            </a:r>
            <a:r>
              <a:rPr lang="pt-BR" sz="1600" b="1" dirty="0">
                <a:solidFill>
                  <a:srgbClr val="000022"/>
                </a:solidFill>
                <a:latin typeface="Verdana" pitchFamily="34" charset="0"/>
              </a:rPr>
              <a:t> </a:t>
            </a:r>
            <a:r>
              <a:rPr lang="pt-BR" sz="1600" b="1" dirty="0" err="1">
                <a:solidFill>
                  <a:srgbClr val="000022"/>
                </a:solidFill>
                <a:latin typeface="Verdana" pitchFamily="34" charset="0"/>
              </a:rPr>
              <a:t>Cystic</a:t>
            </a:r>
            <a:r>
              <a:rPr lang="pt-BR" sz="1600" b="1" dirty="0">
                <a:solidFill>
                  <a:srgbClr val="000022"/>
                </a:solidFill>
                <a:latin typeface="Verdana" pitchFamily="34" charset="0"/>
              </a:rPr>
              <a:t> </a:t>
            </a:r>
            <a:r>
              <a:rPr lang="pt-BR" sz="1600" b="1" dirty="0" err="1">
                <a:solidFill>
                  <a:srgbClr val="000022"/>
                </a:solidFill>
                <a:latin typeface="Verdana" pitchFamily="34" charset="0"/>
              </a:rPr>
              <a:t>Fibrosis</a:t>
            </a:r>
            <a:r>
              <a:rPr lang="pt-BR" sz="1600" b="1" dirty="0">
                <a:solidFill>
                  <a:srgbClr val="000022"/>
                </a:solidFill>
                <a:latin typeface="Verdana" pitchFamily="34" charset="0"/>
              </a:rPr>
              <a:t>:  </a:t>
            </a:r>
          </a:p>
          <a:p>
            <a:pPr algn="ctr">
              <a:spcBef>
                <a:spcPct val="50000"/>
              </a:spcBef>
              <a:defRPr/>
            </a:pPr>
            <a:r>
              <a:rPr lang="pt-BR" sz="2800" b="1" dirty="0" err="1">
                <a:solidFill>
                  <a:srgbClr val="0070C0"/>
                </a:solidFill>
                <a:latin typeface="Verdana" pitchFamily="34" charset="0"/>
              </a:rPr>
              <a:t>University</a:t>
            </a:r>
            <a:r>
              <a:rPr lang="pt-BR" sz="2800" b="1" dirty="0">
                <a:solidFill>
                  <a:srgbClr val="0070C0"/>
                </a:solidFill>
                <a:latin typeface="Verdana" pitchFamily="34" charset="0"/>
              </a:rPr>
              <a:t> </a:t>
            </a:r>
            <a:r>
              <a:rPr lang="pt-BR" sz="2800" b="1" dirty="0" err="1">
                <a:solidFill>
                  <a:srgbClr val="0070C0"/>
                </a:solidFill>
                <a:latin typeface="Verdana" pitchFamily="34" charset="0"/>
              </a:rPr>
              <a:t>of</a:t>
            </a:r>
            <a:r>
              <a:rPr lang="pt-BR" sz="2800" b="1" dirty="0">
                <a:solidFill>
                  <a:srgbClr val="0070C0"/>
                </a:solidFill>
                <a:latin typeface="Verdana" pitchFamily="34" charset="0"/>
              </a:rPr>
              <a:t> </a:t>
            </a:r>
            <a:r>
              <a:rPr lang="pt-BR" sz="2800" b="1" dirty="0" err="1">
                <a:solidFill>
                  <a:srgbClr val="0070C0"/>
                </a:solidFill>
                <a:latin typeface="Verdana" pitchFamily="34" charset="0"/>
              </a:rPr>
              <a:t>California</a:t>
            </a:r>
            <a:r>
              <a:rPr lang="pt-BR" sz="2800" b="1" dirty="0">
                <a:solidFill>
                  <a:srgbClr val="0070C0"/>
                </a:solidFill>
                <a:latin typeface="Verdana" pitchFamily="34" charset="0"/>
              </a:rPr>
              <a:t>, San Diego</a:t>
            </a:r>
            <a:r>
              <a:rPr lang="pt-BR" sz="2400" b="1" dirty="0">
                <a:solidFill>
                  <a:srgbClr val="0070C0"/>
                </a:solidFill>
                <a:latin typeface="Verdana" pitchFamily="34" charset="0"/>
              </a:rPr>
              <a:t> - USA 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927847E-DC46-4A76-AEA1-7F40D1D49E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650" t="29840" r="20863" b="29840"/>
          <a:stretch/>
        </p:blipFill>
        <p:spPr>
          <a:xfrm>
            <a:off x="2915816" y="137538"/>
            <a:ext cx="2484812" cy="1089233"/>
          </a:xfrm>
          <a:prstGeom prst="rect">
            <a:avLst/>
          </a:prstGeom>
        </p:spPr>
      </p:pic>
      <p:pic>
        <p:nvPicPr>
          <p:cNvPr id="10" name="Picture 4" descr="Resultado de imagem para fcm unicamp logo">
            <a:extLst>
              <a:ext uri="{FF2B5EF4-FFF2-40B4-BE49-F238E27FC236}">
                <a16:creationId xmlns:a16="http://schemas.microsoft.com/office/drawing/2014/main" id="{089D18F7-16F7-4DFC-89EF-8C34725CD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901" y="390161"/>
            <a:ext cx="1338196" cy="106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994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0202" t="31246" r="52579" b="26423"/>
          <a:stretch/>
        </p:blipFill>
        <p:spPr>
          <a:xfrm>
            <a:off x="251520" y="116632"/>
            <a:ext cx="1379498" cy="1399546"/>
          </a:xfrm>
          <a:prstGeom prst="rect">
            <a:avLst/>
          </a:prstGeom>
        </p:spPr>
      </p:pic>
      <p:pic>
        <p:nvPicPr>
          <p:cNvPr id="13314" name="Picture 2" descr="https://lh3.googleusercontent.com/bXXZgvEO4qcQl4bRHK3-mTX3ElkR9LatBwcOHVz0G5BYXWxcKGiEZ4B45YDNZbli3LT5FMbhXtymQX3HneBROQU-f0qLxPw0NHwlTg41h_RqNd_8wmT75ALqLS2wSXKOZUEGWlrzdFF1tihAq0SzEYACfy9D0dDINpgB3mDKptP-WqoS9T2mUuEq3ejnXyALuadWCs9g7wPFYSwS_HHxUOftbwnUElTjB-B-2bbHvD80XCzJDJ1XRskEKL7t04uKBJ2F8cpf-tD0VTlt8QtyLNzxoWNTwLjvyII8kY5mIsedg5-uG8WHcreoqRzmdS_5B3KJAj7tCFj7q_chufBRxyb4THWvWzbzffJm9m6zAe7Xo2ZZIZKeVAHaZieVvuKtdbQZ6mzdesTLHo1eCCFvGfZLRAMpz8F30d_nOwL_KT4ZKagAFvBGfvG6bVyCb58TFzDqf5nq8oCwRycEopqwV0KCbPHMOaMQJgvWEYllu7mNdgww2G7mM1jxbEgjRhK34v2Ibmetia5heEkiMiXGY2p-5xc7d5y0ry3LOwDHowBFHhXK9DLWQ4J4gzyZ8SLIAHar5sp84MfEevvG-StRHRmQB1mcVtQ4792x_gQ=w681-h794-no">
            <a:extLst>
              <a:ext uri="{FF2B5EF4-FFF2-40B4-BE49-F238E27FC236}">
                <a16:creationId xmlns:a16="http://schemas.microsoft.com/office/drawing/2014/main" id="{310910C5-71F2-4FEF-8FDF-21EF36A63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3836749" cy="447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73F2016-9939-4331-949B-4ED94D8A29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50" t="29840" r="20863" b="29840"/>
          <a:stretch/>
        </p:blipFill>
        <p:spPr>
          <a:xfrm>
            <a:off x="2915816" y="137538"/>
            <a:ext cx="2484812" cy="108923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22CB70-3AE8-4588-A20B-28767815F43F}"/>
              </a:ext>
            </a:extLst>
          </p:cNvPr>
          <p:cNvSpPr txBox="1"/>
          <p:nvPr/>
        </p:nvSpPr>
        <p:spPr>
          <a:xfrm>
            <a:off x="611560" y="1568860"/>
            <a:ext cx="8136904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err="1"/>
              <a:t>European</a:t>
            </a:r>
            <a:r>
              <a:rPr lang="pt-BR" sz="2000" b="1" dirty="0"/>
              <a:t> </a:t>
            </a:r>
            <a:r>
              <a:rPr lang="pt-BR" sz="2000" b="1" dirty="0" err="1"/>
              <a:t>Cystic</a:t>
            </a:r>
            <a:r>
              <a:rPr lang="pt-BR" sz="2000" b="1" dirty="0"/>
              <a:t> </a:t>
            </a:r>
            <a:r>
              <a:rPr lang="pt-BR" sz="2000" b="1" dirty="0" err="1"/>
              <a:t>Fibrosis</a:t>
            </a:r>
            <a:r>
              <a:rPr lang="pt-BR" sz="2000" b="1" dirty="0"/>
              <a:t> Society – Young </a:t>
            </a:r>
            <a:r>
              <a:rPr lang="pt-BR" sz="2000" b="1" dirty="0" err="1"/>
              <a:t>Investigators</a:t>
            </a:r>
            <a:r>
              <a:rPr lang="pt-BR" sz="2000" b="1" dirty="0"/>
              <a:t>  - London 2016 </a:t>
            </a:r>
          </a:p>
        </p:txBody>
      </p:sp>
      <p:pic>
        <p:nvPicPr>
          <p:cNvPr id="9218" name="Picture 2" descr="Resultado de imagem para Maura Goto">
            <a:extLst>
              <a:ext uri="{FF2B5EF4-FFF2-40B4-BE49-F238E27FC236}">
                <a16:creationId xmlns:a16="http://schemas.microsoft.com/office/drawing/2014/main" id="{03CAB75F-7BB9-4DFF-A9B8-54ADB28E1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22" y="2100442"/>
            <a:ext cx="4911594" cy="368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sultado de imagem para fcm unicamp logo">
            <a:extLst>
              <a:ext uri="{FF2B5EF4-FFF2-40B4-BE49-F238E27FC236}">
                <a16:creationId xmlns:a16="http://schemas.microsoft.com/office/drawing/2014/main" id="{C5BC6CEF-DEDE-46C5-B886-FD2540E63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886" y="116632"/>
            <a:ext cx="1616844" cy="128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002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0202" t="31246" r="52579" b="26423"/>
          <a:stretch/>
        </p:blipFill>
        <p:spPr>
          <a:xfrm>
            <a:off x="251520" y="116632"/>
            <a:ext cx="1379498" cy="1399546"/>
          </a:xfrm>
          <a:prstGeom prst="rect">
            <a:avLst/>
          </a:prstGeom>
        </p:spPr>
      </p:pic>
      <p:pic>
        <p:nvPicPr>
          <p:cNvPr id="6" name="Picture 2" descr="https://tse1.mm.bing.net/th?id=OIP.JStlPI2AEA5gu_LvnEzU6gEsCi&amp;pid=15.1&amp;P=0&amp;w=301&amp;h=16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18519"/>
          <a:stretch/>
        </p:blipFill>
        <p:spPr bwMode="auto">
          <a:xfrm>
            <a:off x="7726266" y="273293"/>
            <a:ext cx="1417734" cy="129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4CB6581-69C6-4FBD-9CBE-410E565C69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72"/>
          <a:stretch/>
        </p:blipFill>
        <p:spPr>
          <a:xfrm>
            <a:off x="1475656" y="1159396"/>
            <a:ext cx="5992164" cy="5596448"/>
          </a:xfrm>
          <a:prstGeom prst="rect">
            <a:avLst/>
          </a:prstGeom>
        </p:spPr>
      </p:pic>
      <p:pic>
        <p:nvPicPr>
          <p:cNvPr id="7" name="Picture 8" descr="https://fbcdn-sphotos-e-a.akamaihd.net/hphotos-ak-ash3/1235429_10202031608417173_628325858_n.jpg">
            <a:extLst>
              <a:ext uri="{FF2B5EF4-FFF2-40B4-BE49-F238E27FC236}">
                <a16:creationId xmlns:a16="http://schemas.microsoft.com/office/drawing/2014/main" id="{39C5B2A2-BC35-473C-A958-2F74F5D97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r="18378"/>
          <a:stretch/>
        </p:blipFill>
        <p:spPr bwMode="auto">
          <a:xfrm>
            <a:off x="7725295" y="1700808"/>
            <a:ext cx="1167185" cy="1650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6CA43D1-044F-4C56-B327-7735190A7223}"/>
              </a:ext>
            </a:extLst>
          </p:cNvPr>
          <p:cNvSpPr txBox="1"/>
          <p:nvPr/>
        </p:nvSpPr>
        <p:spPr>
          <a:xfrm>
            <a:off x="2123728" y="116632"/>
            <a:ext cx="5344092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Agradecimentos</a:t>
            </a:r>
          </a:p>
          <a:p>
            <a:pPr algn="ctr"/>
            <a:r>
              <a:rPr lang="pt-BR" sz="2800" b="1" dirty="0"/>
              <a:t>Pneumologia Pediátrica e </a:t>
            </a:r>
            <a:r>
              <a:rPr lang="pt-BR" sz="2800" b="1" dirty="0" err="1"/>
              <a:t>Lafip</a:t>
            </a:r>
            <a:endParaRPr lang="pt-BR" sz="2800" b="1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50CBD3C-BF9C-4F99-B52A-670EE2787A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7" t="25670" r="44381" b="27267"/>
          <a:stretch/>
        </p:blipFill>
        <p:spPr>
          <a:xfrm>
            <a:off x="7690164" y="4225734"/>
            <a:ext cx="1202316" cy="208823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A13DA5F-6D83-43A9-8155-64EEE94FDC25}"/>
              </a:ext>
            </a:extLst>
          </p:cNvPr>
          <p:cNvSpPr txBox="1"/>
          <p:nvPr/>
        </p:nvSpPr>
        <p:spPr>
          <a:xfrm>
            <a:off x="7725295" y="3501008"/>
            <a:ext cx="1145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Silvana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722993F-1350-4B36-804E-3CC71A59E16F}"/>
              </a:ext>
            </a:extLst>
          </p:cNvPr>
          <p:cNvSpPr txBox="1"/>
          <p:nvPr/>
        </p:nvSpPr>
        <p:spPr>
          <a:xfrm>
            <a:off x="7812360" y="6237312"/>
            <a:ext cx="133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Denise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0C7CEFF-94DC-41EF-8F01-B00A7E1CFBFA}"/>
              </a:ext>
            </a:extLst>
          </p:cNvPr>
          <p:cNvSpPr txBox="1"/>
          <p:nvPr/>
        </p:nvSpPr>
        <p:spPr>
          <a:xfrm>
            <a:off x="251520" y="2060848"/>
            <a:ext cx="12241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Cristina</a:t>
            </a:r>
          </a:p>
          <a:p>
            <a:endParaRPr lang="pt-BR" b="1" dirty="0"/>
          </a:p>
          <a:p>
            <a:r>
              <a:rPr lang="pt-BR" b="1" dirty="0"/>
              <a:t>M. Ângela</a:t>
            </a:r>
          </a:p>
          <a:p>
            <a:endParaRPr lang="pt-BR" b="1" dirty="0"/>
          </a:p>
          <a:p>
            <a:r>
              <a:rPr lang="pt-BR" b="1" dirty="0" err="1"/>
              <a:t>Adyléia</a:t>
            </a:r>
            <a:endParaRPr lang="pt-BR" b="1" dirty="0"/>
          </a:p>
          <a:p>
            <a:endParaRPr lang="pt-BR" b="1" dirty="0"/>
          </a:p>
          <a:p>
            <a:r>
              <a:rPr lang="pt-BR" b="1" dirty="0"/>
              <a:t>Milena</a:t>
            </a:r>
          </a:p>
          <a:p>
            <a:endParaRPr lang="pt-BR" b="1" dirty="0"/>
          </a:p>
          <a:p>
            <a:r>
              <a:rPr lang="pt-BR" b="1" dirty="0"/>
              <a:t>Andressa</a:t>
            </a:r>
          </a:p>
          <a:p>
            <a:endParaRPr lang="pt-BR" b="1" dirty="0"/>
          </a:p>
          <a:p>
            <a:r>
              <a:rPr lang="pt-BR" b="1" dirty="0"/>
              <a:t>Emília</a:t>
            </a:r>
          </a:p>
        </p:txBody>
      </p:sp>
      <p:pic>
        <p:nvPicPr>
          <p:cNvPr id="11" name="Picture 4" descr="Resultado de imagem para fcm unicamp logo">
            <a:extLst>
              <a:ext uri="{FF2B5EF4-FFF2-40B4-BE49-F238E27FC236}">
                <a16:creationId xmlns:a16="http://schemas.microsoft.com/office/drawing/2014/main" id="{A22247AC-F2E1-4325-88DB-86EACA297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6541"/>
            <a:ext cx="1616844" cy="128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224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9512" y="2852936"/>
            <a:ext cx="8640960" cy="24006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2000" b="1" dirty="0"/>
              <a:t>Todas as letras iniciais do CIPED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2000" b="1" dirty="0"/>
              <a:t>Cores: </a:t>
            </a:r>
            <a:r>
              <a:rPr lang="pt-BR" sz="2000" b="1" dirty="0" err="1"/>
              <a:t>Pluridiversidade</a:t>
            </a:r>
            <a:r>
              <a:rPr lang="pt-BR" sz="2000" b="1" dirty="0"/>
              <a:t>: ciência, criança, gênero, várias especialidades, vários laboratórios.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2000" b="1" dirty="0"/>
              <a:t>Microscópio e DNA: Um dos primeiros instrumentos de pesquisa ao mais recente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20202" t="31246" r="20202" b="26423"/>
          <a:stretch/>
        </p:blipFill>
        <p:spPr>
          <a:xfrm>
            <a:off x="936910" y="164947"/>
            <a:ext cx="3885765" cy="171174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7C2CC15-4579-4679-A507-14567117AEC0}"/>
              </a:ext>
            </a:extLst>
          </p:cNvPr>
          <p:cNvSpPr txBox="1"/>
          <p:nvPr/>
        </p:nvSpPr>
        <p:spPr>
          <a:xfrm>
            <a:off x="2339752" y="2031231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O Logotipo do CIPED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23D71C5-FA5D-4585-8EFB-56B2FC048E82}"/>
              </a:ext>
            </a:extLst>
          </p:cNvPr>
          <p:cNvSpPr txBox="1"/>
          <p:nvPr/>
        </p:nvSpPr>
        <p:spPr>
          <a:xfrm>
            <a:off x="323528" y="5879013"/>
            <a:ext cx="8352928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Principais colaboradores: 	Marcos Nolasco, Gil Guerra, Maria Ângela, </a:t>
            </a:r>
          </a:p>
          <a:p>
            <a:pPr algn="ctr"/>
            <a:r>
              <a:rPr lang="pt-BR" dirty="0"/>
              <a:t> 		         Rosa,  Milton, Pedretti e João e AUDIO VISUAL da FCM </a:t>
            </a:r>
          </a:p>
        </p:txBody>
      </p:sp>
      <p:pic>
        <p:nvPicPr>
          <p:cNvPr id="7" name="Picture 4" descr="Resultado de imagem para fcm unicamp logo">
            <a:extLst>
              <a:ext uri="{FF2B5EF4-FFF2-40B4-BE49-F238E27FC236}">
                <a16:creationId xmlns:a16="http://schemas.microsoft.com/office/drawing/2014/main" id="{8148BD5C-A3AD-4D23-93BA-C04C04531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4947"/>
            <a:ext cx="1800200" cy="142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358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3">
            <a:extLst>
              <a:ext uri="{FF2B5EF4-FFF2-40B4-BE49-F238E27FC236}">
                <a16:creationId xmlns:a16="http://schemas.microsoft.com/office/drawing/2014/main" id="{62F14C89-1590-48C3-98EB-C1F2D0433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70833"/>
            <a:ext cx="8784976" cy="5759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48E0938-A5C5-4CD2-9264-A9AEE2E5C9D4}"/>
              </a:ext>
            </a:extLst>
          </p:cNvPr>
          <p:cNvSpPr txBox="1"/>
          <p:nvPr/>
        </p:nvSpPr>
        <p:spPr>
          <a:xfrm>
            <a:off x="1619672" y="332656"/>
            <a:ext cx="633670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Parceria com a Genética Médica da FCM</a:t>
            </a:r>
          </a:p>
        </p:txBody>
      </p:sp>
    </p:spTree>
    <p:extLst>
      <p:ext uri="{BB962C8B-B14F-4D97-AF65-F5344CB8AC3E}">
        <p14:creationId xmlns:p14="http://schemas.microsoft.com/office/powerpoint/2010/main" val="3397419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D5285-95FA-47B8-8CF5-20107B7DA728}"/>
              </a:ext>
            </a:extLst>
          </p:cNvPr>
          <p:cNvSpPr txBox="1"/>
          <p:nvPr/>
        </p:nvSpPr>
        <p:spPr>
          <a:xfrm>
            <a:off x="323528" y="116632"/>
            <a:ext cx="447372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Agradecimentos LAFIP/CIPED</a:t>
            </a:r>
          </a:p>
        </p:txBody>
      </p:sp>
      <p:pic>
        <p:nvPicPr>
          <p:cNvPr id="4" name="Picture 18" descr="C:\Users\Dirceu\Downloads\fernandoaugustodelimamarson.jpg">
            <a:extLst>
              <a:ext uri="{FF2B5EF4-FFF2-40B4-BE49-F238E27FC236}">
                <a16:creationId xmlns:a16="http://schemas.microsoft.com/office/drawing/2014/main" id="{D1DF9E8C-CB5C-47E6-9A58-B49632BBF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035" y="116632"/>
            <a:ext cx="1291785" cy="166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CIMG4893">
            <a:extLst>
              <a:ext uri="{FF2B5EF4-FFF2-40B4-BE49-F238E27FC236}">
                <a16:creationId xmlns:a16="http://schemas.microsoft.com/office/drawing/2014/main" id="{FCD2666B-3D16-492E-B031-55A84F172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9828" r="14418"/>
          <a:stretch/>
        </p:blipFill>
        <p:spPr bwMode="auto">
          <a:xfrm>
            <a:off x="5094185" y="5323144"/>
            <a:ext cx="1244056" cy="1418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8" descr="CIMG4891">
            <a:extLst>
              <a:ext uri="{FF2B5EF4-FFF2-40B4-BE49-F238E27FC236}">
                <a16:creationId xmlns:a16="http://schemas.microsoft.com/office/drawing/2014/main" id="{9E043C0E-FB52-404B-8D8E-557E32576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3882" r="16801"/>
          <a:stretch/>
        </p:blipFill>
        <p:spPr bwMode="auto">
          <a:xfrm>
            <a:off x="6895476" y="116632"/>
            <a:ext cx="1206109" cy="1669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E:\Dirceu Fotos\Viagens\GRECIA - CRETA SANTORINI ATENAS\GRECIA - CRETA SANTORINI ATENAS 088.jpg">
            <a:extLst>
              <a:ext uri="{FF2B5EF4-FFF2-40B4-BE49-F238E27FC236}">
                <a16:creationId xmlns:a16="http://schemas.microsoft.com/office/drawing/2014/main" id="{B9F8C5CA-FA78-407F-95A1-4D3379669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t="37891" r="53001" b="16933"/>
          <a:stretch>
            <a:fillRect/>
          </a:stretch>
        </p:blipFill>
        <p:spPr bwMode="auto">
          <a:xfrm>
            <a:off x="5091825" y="1987722"/>
            <a:ext cx="1164203" cy="166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2CBF32B-5BD0-43D1-AEEE-80719948E63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814" y="1945414"/>
            <a:ext cx="1387431" cy="1631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http://www.spsp.org.br/spsp_2008/imagens/galeria/115/115_452_grd.JPG">
            <a:extLst>
              <a:ext uri="{FF2B5EF4-FFF2-40B4-BE49-F238E27FC236}">
                <a16:creationId xmlns:a16="http://schemas.microsoft.com/office/drawing/2014/main" id="{006A8FA9-58AB-4934-B151-F23CFD178F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6" b="45968"/>
          <a:stretch/>
        </p:blipFill>
        <p:spPr bwMode="auto">
          <a:xfrm>
            <a:off x="6804814" y="3755379"/>
            <a:ext cx="1356663" cy="145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driana Gut Lopes Riccetto at University of Campinas">
            <a:extLst>
              <a:ext uri="{FF2B5EF4-FFF2-40B4-BE49-F238E27FC236}">
                <a16:creationId xmlns:a16="http://schemas.microsoft.com/office/drawing/2014/main" id="{822D3C7E-2B76-4B87-AEFF-6BE656E83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035" y="3861934"/>
            <a:ext cx="1418224" cy="141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47DA69D-BCFB-4B86-B7D1-BFF26D14FD8C}"/>
              </a:ext>
            </a:extLst>
          </p:cNvPr>
          <p:cNvSpPr txBox="1"/>
          <p:nvPr/>
        </p:nvSpPr>
        <p:spPr>
          <a:xfrm>
            <a:off x="899592" y="2276872"/>
            <a:ext cx="30243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err="1"/>
              <a:t>Gastropediatria</a:t>
            </a:r>
            <a:endParaRPr lang="pt-BR" sz="3200" b="1" dirty="0"/>
          </a:p>
          <a:p>
            <a:r>
              <a:rPr lang="pt-BR" b="1" dirty="0"/>
              <a:t>Ribeiro; </a:t>
            </a:r>
            <a:r>
              <a:rPr lang="pt-BR" b="1" dirty="0" err="1"/>
              <a:t>Servidoni</a:t>
            </a:r>
            <a:endParaRPr lang="pt-BR" b="1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9E45729-FBC4-462E-87AC-DDCD7B24CFCB}"/>
              </a:ext>
            </a:extLst>
          </p:cNvPr>
          <p:cNvSpPr txBox="1"/>
          <p:nvPr/>
        </p:nvSpPr>
        <p:spPr>
          <a:xfrm>
            <a:off x="827584" y="836712"/>
            <a:ext cx="3787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Genética Médica</a:t>
            </a:r>
          </a:p>
          <a:p>
            <a:r>
              <a:rPr lang="pt-BR" b="1" dirty="0" err="1"/>
              <a:t>Marson</a:t>
            </a:r>
            <a:r>
              <a:rPr lang="pt-BR" b="1" dirty="0"/>
              <a:t>; </a:t>
            </a:r>
            <a:r>
              <a:rPr lang="pt-BR" b="1" dirty="0" err="1"/>
              <a:t>Bertuzzo</a:t>
            </a:r>
            <a:endParaRPr lang="pt-BR" b="1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89DC890-8485-4A57-95DA-43CCE16A39A1}"/>
              </a:ext>
            </a:extLst>
          </p:cNvPr>
          <p:cNvSpPr txBox="1"/>
          <p:nvPr/>
        </p:nvSpPr>
        <p:spPr>
          <a:xfrm>
            <a:off x="899592" y="5877272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Otorrinolaringologia</a:t>
            </a:r>
          </a:p>
          <a:p>
            <a:r>
              <a:rPr lang="pt-BR" b="1" dirty="0"/>
              <a:t>Eulália, Rebeca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8696E2C-CAA7-42F1-BE7B-6F85A41B4C3B}"/>
              </a:ext>
            </a:extLst>
          </p:cNvPr>
          <p:cNvSpPr txBox="1"/>
          <p:nvPr/>
        </p:nvSpPr>
        <p:spPr>
          <a:xfrm>
            <a:off x="827584" y="4140369"/>
            <a:ext cx="39696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Imunologia Alergia</a:t>
            </a:r>
          </a:p>
          <a:p>
            <a:r>
              <a:rPr lang="pt-BR" b="1" dirty="0" err="1"/>
              <a:t>Ricetto</a:t>
            </a:r>
            <a:r>
              <a:rPr lang="pt-BR" b="1" dirty="0"/>
              <a:t> Nolasco da Silva</a:t>
            </a:r>
          </a:p>
        </p:txBody>
      </p:sp>
      <p:pic>
        <p:nvPicPr>
          <p:cNvPr id="14" name="Picture 2" descr="http://www.abope.org.br/imagens/dra-Rebecca.jpg">
            <a:extLst>
              <a:ext uri="{FF2B5EF4-FFF2-40B4-BE49-F238E27FC236}">
                <a16:creationId xmlns:a16="http://schemas.microsoft.com/office/drawing/2014/main" id="{33CB385A-9D6F-4490-9C69-F674686F8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48" y="5323144"/>
            <a:ext cx="1062341" cy="14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634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D5285-95FA-47B8-8CF5-20107B7DA728}"/>
              </a:ext>
            </a:extLst>
          </p:cNvPr>
          <p:cNvSpPr txBox="1"/>
          <p:nvPr/>
        </p:nvSpPr>
        <p:spPr>
          <a:xfrm>
            <a:off x="323528" y="116632"/>
            <a:ext cx="336448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Agradecimentos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47DA69D-BCFB-4B86-B7D1-BFF26D14FD8C}"/>
              </a:ext>
            </a:extLst>
          </p:cNvPr>
          <p:cNvSpPr txBox="1"/>
          <p:nvPr/>
        </p:nvSpPr>
        <p:spPr>
          <a:xfrm>
            <a:off x="423044" y="1710426"/>
            <a:ext cx="33843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Triagem Neonatal</a:t>
            </a:r>
          </a:p>
          <a:p>
            <a:r>
              <a:rPr lang="pt-BR" b="1" dirty="0"/>
              <a:t>Maura Goto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9E45729-FBC4-462E-87AC-DDCD7B24CFCB}"/>
              </a:ext>
            </a:extLst>
          </p:cNvPr>
          <p:cNvSpPr txBox="1"/>
          <p:nvPr/>
        </p:nvSpPr>
        <p:spPr>
          <a:xfrm>
            <a:off x="395536" y="692696"/>
            <a:ext cx="37879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Microbiologia</a:t>
            </a:r>
          </a:p>
          <a:p>
            <a:r>
              <a:rPr lang="pt-BR" sz="1600" b="1" dirty="0"/>
              <a:t>Carlos Levy – Renan Mauch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64DA1D-7795-41F6-B286-23DC1ADB40FC}"/>
              </a:ext>
            </a:extLst>
          </p:cNvPr>
          <p:cNvSpPr txBox="1"/>
          <p:nvPr/>
        </p:nvSpPr>
        <p:spPr>
          <a:xfrm>
            <a:off x="423044" y="2799712"/>
            <a:ext cx="32403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Nutrição</a:t>
            </a:r>
            <a:endParaRPr lang="pt-BR" b="1" dirty="0"/>
          </a:p>
          <a:p>
            <a:r>
              <a:rPr lang="pt-BR" b="1" dirty="0"/>
              <a:t>Roberto Negrão</a:t>
            </a:r>
            <a:r>
              <a:rPr lang="pt-BR" sz="1100" dirty="0"/>
              <a:t> </a:t>
            </a:r>
          </a:p>
        </p:txBody>
      </p:sp>
      <p:pic>
        <p:nvPicPr>
          <p:cNvPr id="18" name="Picture 8" descr="Resultado de imagem para Niels Hoiby">
            <a:extLst>
              <a:ext uri="{FF2B5EF4-FFF2-40B4-BE49-F238E27FC236}">
                <a16:creationId xmlns:a16="http://schemas.microsoft.com/office/drawing/2014/main" id="{B0EF55F4-C080-49F2-85B8-39E1B5078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3" r="75314" b="32548"/>
          <a:stretch/>
        </p:blipFill>
        <p:spPr bwMode="auto">
          <a:xfrm>
            <a:off x="5505751" y="97376"/>
            <a:ext cx="1272348" cy="160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ariana Zorrón Mei Hsia Pu at University of Campinas">
            <a:extLst>
              <a:ext uri="{FF2B5EF4-FFF2-40B4-BE49-F238E27FC236}">
                <a16:creationId xmlns:a16="http://schemas.microsoft.com/office/drawing/2014/main" id="{FB5C0E3C-6F17-4259-B74F-3A70037F0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049" y="3669414"/>
            <a:ext cx="1529161" cy="152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2CFD5D7-98E7-4B71-AEFF-F164E9A544BA}"/>
              </a:ext>
            </a:extLst>
          </p:cNvPr>
          <p:cNvSpPr txBox="1"/>
          <p:nvPr/>
        </p:nvSpPr>
        <p:spPr>
          <a:xfrm>
            <a:off x="395536" y="4162725"/>
            <a:ext cx="26642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Endócrino</a:t>
            </a:r>
          </a:p>
          <a:p>
            <a:r>
              <a:rPr lang="pt-BR" b="1" dirty="0"/>
              <a:t>Gil Guerra; Mariana</a:t>
            </a:r>
          </a:p>
        </p:txBody>
      </p:sp>
      <p:pic>
        <p:nvPicPr>
          <p:cNvPr id="19" name="Picture 2" descr="Resultado de imagem para josé dirceu ribeiro">
            <a:extLst>
              <a:ext uri="{FF2B5EF4-FFF2-40B4-BE49-F238E27FC236}">
                <a16:creationId xmlns:a16="http://schemas.microsoft.com/office/drawing/2014/main" id="{260BC513-CE93-4A4F-8867-BE0F590A9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9" r="11550" b="33285"/>
          <a:stretch/>
        </p:blipFill>
        <p:spPr bwMode="auto">
          <a:xfrm>
            <a:off x="3498682" y="3600560"/>
            <a:ext cx="1299155" cy="163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m para Roberto Jose Negraõ Nogueira">
            <a:extLst>
              <a:ext uri="{FF2B5EF4-FFF2-40B4-BE49-F238E27FC236}">
                <a16:creationId xmlns:a16="http://schemas.microsoft.com/office/drawing/2014/main" id="{DBB92A28-F99D-4179-9E24-37C61D4E66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6" t="27735" r="31583" b="10162"/>
          <a:stretch/>
        </p:blipFill>
        <p:spPr bwMode="auto">
          <a:xfrm>
            <a:off x="6141925" y="2254912"/>
            <a:ext cx="1296144" cy="134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plus.google.com/_/focus/photos/public/AIbEiAIAAABDCJSE8_nw5M6WFSILdmNhcmRfcGhvdG8qKDFjOTU1MzNiYzY1MzM0ZDY5MmE5MGQ2OTc2MjkxMmY0MWFjOTVkYTIwAdsMcweOoQ1plOJy8hyRrQSVrLI2?sz=128">
            <a:extLst>
              <a:ext uri="{FF2B5EF4-FFF2-40B4-BE49-F238E27FC236}">
                <a16:creationId xmlns:a16="http://schemas.microsoft.com/office/drawing/2014/main" id="{567B2847-CC56-4520-A262-A15F9EF47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911" y="116632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185147D-EC6B-4C78-A291-C1C6F72350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953" y="1564995"/>
            <a:ext cx="1340064" cy="1340064"/>
          </a:xfrm>
          <a:prstGeom prst="rect">
            <a:avLst/>
          </a:prstGeom>
        </p:spPr>
      </p:pic>
      <p:pic>
        <p:nvPicPr>
          <p:cNvPr id="14" name="Picture 4" descr="Foto">
            <a:extLst>
              <a:ext uri="{FF2B5EF4-FFF2-40B4-BE49-F238E27FC236}">
                <a16:creationId xmlns:a16="http://schemas.microsoft.com/office/drawing/2014/main" id="{54A5E0A6-8698-4B82-A3E7-E64CB4B28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478" y="5297476"/>
            <a:ext cx="1372954" cy="146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oto">
            <a:extLst>
              <a:ext uri="{FF2B5EF4-FFF2-40B4-BE49-F238E27FC236}">
                <a16:creationId xmlns:a16="http://schemas.microsoft.com/office/drawing/2014/main" id="{FE4F48F2-14D1-44CD-A6E4-05E1F9A84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234668"/>
            <a:ext cx="1368616" cy="153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C234552-AD64-4B61-926C-BB804D884A52}"/>
              </a:ext>
            </a:extLst>
          </p:cNvPr>
          <p:cNvSpPr txBox="1"/>
          <p:nvPr/>
        </p:nvSpPr>
        <p:spPr>
          <a:xfrm>
            <a:off x="323528" y="5589240"/>
            <a:ext cx="35834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Pneumologia </a:t>
            </a:r>
            <a:r>
              <a:rPr lang="pt-BR" sz="3600" b="1" dirty="0"/>
              <a:t>-  </a:t>
            </a:r>
            <a:r>
              <a:rPr lang="pt-BR" sz="2400" b="1" dirty="0"/>
              <a:t>Adultos </a:t>
            </a:r>
            <a:endParaRPr lang="pt-BR" sz="1600" b="1" dirty="0"/>
          </a:p>
          <a:p>
            <a:r>
              <a:rPr lang="pt-BR" sz="1600" b="1" dirty="0" err="1"/>
              <a:t>Ilma</a:t>
            </a:r>
            <a:r>
              <a:rPr lang="pt-BR" sz="1600" b="1" dirty="0"/>
              <a:t> Paschoal; Monica Corso Pereira</a:t>
            </a:r>
          </a:p>
        </p:txBody>
      </p:sp>
    </p:spTree>
    <p:extLst>
      <p:ext uri="{BB962C8B-B14F-4D97-AF65-F5344CB8AC3E}">
        <p14:creationId xmlns:p14="http://schemas.microsoft.com/office/powerpoint/2010/main" val="459631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2277CB0-89D8-43CA-B9F0-2874D0ACD674}"/>
              </a:ext>
            </a:extLst>
          </p:cNvPr>
          <p:cNvSpPr txBox="1"/>
          <p:nvPr/>
        </p:nvSpPr>
        <p:spPr>
          <a:xfrm>
            <a:off x="323528" y="1098024"/>
            <a:ext cx="84969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Ambulatório: 	André M. </a:t>
            </a:r>
            <a:r>
              <a:rPr lang="pt-BR" dirty="0" err="1"/>
              <a:t>Morcilo</a:t>
            </a:r>
            <a:r>
              <a:rPr lang="pt-BR" dirty="0"/>
              <a:t>; Denise B. Marmo; </a:t>
            </a:r>
          </a:p>
          <a:p>
            <a:endParaRPr lang="pt-BR" dirty="0"/>
          </a:p>
          <a:p>
            <a:r>
              <a:rPr lang="pt-BR" dirty="0"/>
              <a:t>Endócrino: 	Gil Guerra Junior</a:t>
            </a:r>
          </a:p>
          <a:p>
            <a:endParaRPr lang="pt-BR" dirty="0"/>
          </a:p>
          <a:p>
            <a:r>
              <a:rPr lang="pt-BR" dirty="0"/>
              <a:t>Enfermaria: 	A. Terezinha </a:t>
            </a:r>
            <a:r>
              <a:rPr lang="pt-BR" dirty="0" err="1"/>
              <a:t>Tresoldi</a:t>
            </a:r>
            <a:endParaRPr lang="pt-BR" dirty="0"/>
          </a:p>
          <a:p>
            <a:r>
              <a:rPr lang="pt-BR" dirty="0"/>
              <a:t>	</a:t>
            </a:r>
          </a:p>
          <a:p>
            <a:r>
              <a:rPr lang="pt-BR" dirty="0"/>
              <a:t>Emergência: 	Emilio </a:t>
            </a:r>
            <a:r>
              <a:rPr lang="pt-BR" dirty="0" err="1"/>
              <a:t>Baracat</a:t>
            </a:r>
            <a:r>
              <a:rPr lang="pt-BR" dirty="0"/>
              <a:t>, Andrea Fraga</a:t>
            </a:r>
          </a:p>
          <a:p>
            <a:endParaRPr lang="pt-BR" dirty="0"/>
          </a:p>
          <a:p>
            <a:r>
              <a:rPr lang="pt-BR" b="1" dirty="0" err="1"/>
              <a:t>Gastro</a:t>
            </a:r>
            <a:r>
              <a:rPr lang="pt-BR" b="1" dirty="0"/>
              <a:t>:</a:t>
            </a:r>
            <a:r>
              <a:rPr lang="pt-BR" dirty="0"/>
              <a:t>		</a:t>
            </a:r>
            <a:r>
              <a:rPr lang="pt-BR" dirty="0" err="1"/>
              <a:t>Antonio</a:t>
            </a:r>
            <a:r>
              <a:rPr lang="pt-BR" dirty="0"/>
              <a:t> Fernando Ribeiro, Elizete </a:t>
            </a:r>
            <a:r>
              <a:rPr lang="pt-BR" dirty="0" err="1"/>
              <a:t>Lomazi</a:t>
            </a:r>
            <a:r>
              <a:rPr lang="pt-BR" dirty="0"/>
              <a:t>; Gabriel </a:t>
            </a:r>
            <a:r>
              <a:rPr lang="pt-BR" dirty="0" err="1"/>
              <a:t>Hessel</a:t>
            </a:r>
            <a:endParaRPr lang="pt-BR" dirty="0"/>
          </a:p>
          <a:p>
            <a:endParaRPr lang="pt-BR" dirty="0"/>
          </a:p>
          <a:p>
            <a:r>
              <a:rPr lang="pt-BR" b="1" dirty="0"/>
              <a:t>Imunologia</a:t>
            </a:r>
            <a:r>
              <a:rPr lang="pt-BR" dirty="0"/>
              <a:t>:	Marcos Nolasco, Maria </a:t>
            </a:r>
            <a:r>
              <a:rPr lang="pt-BR" dirty="0" err="1"/>
              <a:t>Marluce</a:t>
            </a:r>
            <a:r>
              <a:rPr lang="pt-BR" dirty="0"/>
              <a:t> S. Vilela, Adriana </a:t>
            </a:r>
            <a:r>
              <a:rPr lang="pt-BR" dirty="0" err="1"/>
              <a:t>Ricetto</a:t>
            </a:r>
            <a:endParaRPr lang="pt-BR" dirty="0"/>
          </a:p>
          <a:p>
            <a:endParaRPr lang="pt-BR" b="1" dirty="0"/>
          </a:p>
          <a:p>
            <a:r>
              <a:rPr lang="pt-BR" dirty="0"/>
              <a:t>Neonatologia: 	Maria Aparecida </a:t>
            </a:r>
            <a:r>
              <a:rPr lang="pt-BR" dirty="0" err="1"/>
              <a:t>Mezzacapa</a:t>
            </a:r>
            <a:r>
              <a:rPr lang="pt-BR" dirty="0"/>
              <a:t>; Francisco </a:t>
            </a:r>
            <a:r>
              <a:rPr lang="pt-BR" dirty="0" err="1"/>
              <a:t>Mezzacapa</a:t>
            </a:r>
            <a:r>
              <a:rPr lang="pt-BR" dirty="0"/>
              <a:t>.</a:t>
            </a:r>
          </a:p>
          <a:p>
            <a:endParaRPr lang="pt-BR" dirty="0"/>
          </a:p>
          <a:p>
            <a:r>
              <a:rPr lang="pt-BR" dirty="0"/>
              <a:t>Pediatria Social:       Roberto Teixeira;  Mariana </a:t>
            </a:r>
            <a:r>
              <a:rPr lang="pt-BR" dirty="0" err="1"/>
              <a:t>Zambon</a:t>
            </a:r>
            <a:r>
              <a:rPr lang="pt-BR" dirty="0"/>
              <a:t>; Maria Ângela Antônio; 			</a:t>
            </a:r>
            <a:r>
              <a:rPr lang="pt-BR" dirty="0" err="1"/>
              <a:t>Antonio</a:t>
            </a:r>
            <a:r>
              <a:rPr lang="pt-BR" dirty="0"/>
              <a:t> A. Barros Filho</a:t>
            </a:r>
          </a:p>
          <a:p>
            <a:endParaRPr lang="pt-BR" b="1" dirty="0"/>
          </a:p>
          <a:p>
            <a:r>
              <a:rPr lang="pt-BR" b="1" dirty="0"/>
              <a:t>Pneumologia </a:t>
            </a:r>
            <a:r>
              <a:rPr lang="pt-BR" dirty="0"/>
              <a:t>	</a:t>
            </a:r>
            <a:r>
              <a:rPr lang="pt-BR" dirty="0" err="1"/>
              <a:t>Ayléia</a:t>
            </a:r>
            <a:r>
              <a:rPr lang="pt-BR" dirty="0"/>
              <a:t> </a:t>
            </a:r>
            <a:r>
              <a:rPr lang="pt-BR" dirty="0" err="1"/>
              <a:t>Dalbo</a:t>
            </a:r>
            <a:r>
              <a:rPr lang="pt-BR" dirty="0"/>
              <a:t> </a:t>
            </a:r>
            <a:r>
              <a:rPr lang="pt-BR" dirty="0" err="1"/>
              <a:t>Contrera</a:t>
            </a:r>
            <a:r>
              <a:rPr lang="pt-BR" dirty="0"/>
              <a:t> Toro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F733197-97B2-4743-8387-F99CFEBD7BF1}"/>
              </a:ext>
            </a:extLst>
          </p:cNvPr>
          <p:cNvSpPr txBox="1"/>
          <p:nvPr/>
        </p:nvSpPr>
        <p:spPr>
          <a:xfrm>
            <a:off x="323528" y="188640"/>
            <a:ext cx="835292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LAFIP/CIPED:  Parcerias em publicações com docentes do </a:t>
            </a:r>
            <a:r>
              <a:rPr lang="pt-BR" b="1" dirty="0" err="1"/>
              <a:t>Depto</a:t>
            </a:r>
            <a:r>
              <a:rPr lang="pt-BR" b="1" dirty="0"/>
              <a:t> de pediatria </a:t>
            </a:r>
          </a:p>
          <a:p>
            <a:pPr algn="ctr"/>
            <a:r>
              <a:rPr lang="pt-BR" b="1" dirty="0"/>
              <a:t>(19 docentes). </a:t>
            </a:r>
          </a:p>
        </p:txBody>
      </p:sp>
    </p:spTree>
    <p:extLst>
      <p:ext uri="{BB962C8B-B14F-4D97-AF65-F5344CB8AC3E}">
        <p14:creationId xmlns:p14="http://schemas.microsoft.com/office/powerpoint/2010/main" val="2124892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2015.slaca.com.br/sites/default/files/slaca-2015/keynotes-speakers/Rodrigo-Catharino.jpg">
            <a:extLst>
              <a:ext uri="{FF2B5EF4-FFF2-40B4-BE49-F238E27FC236}">
                <a16:creationId xmlns:a16="http://schemas.microsoft.com/office/drawing/2014/main" id="{02759BC4-D72D-4D6C-847D-59C9F23AE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06609"/>
            <a:ext cx="1701704" cy="170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57321B9-0699-428B-976E-872388562C04}"/>
              </a:ext>
            </a:extLst>
          </p:cNvPr>
          <p:cNvSpPr txBox="1"/>
          <p:nvPr/>
        </p:nvSpPr>
        <p:spPr>
          <a:xfrm>
            <a:off x="32504" y="1188351"/>
            <a:ext cx="46085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Rodrigo Ramos </a:t>
            </a:r>
            <a:r>
              <a:rPr lang="pt-BR" sz="2400" b="1" dirty="0" err="1"/>
              <a:t>Catharino</a:t>
            </a:r>
            <a:endParaRPr lang="pt-BR" sz="2400" b="1" dirty="0"/>
          </a:p>
          <a:p>
            <a:r>
              <a:rPr lang="pt-BR" dirty="0"/>
              <a:t>Faculdade de Ciências Farmacêuticas </a:t>
            </a:r>
          </a:p>
          <a:p>
            <a:r>
              <a:rPr lang="pt-BR" dirty="0">
                <a:solidFill>
                  <a:srgbClr val="002060"/>
                </a:solidFill>
              </a:rPr>
              <a:t>Patente e Artigo científico</a:t>
            </a:r>
          </a:p>
          <a:p>
            <a:endParaRPr lang="pt-BR" b="1" dirty="0"/>
          </a:p>
        </p:txBody>
      </p:sp>
      <p:pic>
        <p:nvPicPr>
          <p:cNvPr id="2052" name="Picture 4" descr="http://www.iqm.unicamp.br/sites/default/files/professor-55.jpg">
            <a:extLst>
              <a:ext uri="{FF2B5EF4-FFF2-40B4-BE49-F238E27FC236}">
                <a16:creationId xmlns:a16="http://schemas.microsoft.com/office/drawing/2014/main" id="{4C718A4A-8F5A-467F-9764-9333D37D0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535613"/>
            <a:ext cx="162464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A19A1F5-DD6D-49FA-BF99-9020FD6A81DB}"/>
              </a:ext>
            </a:extLst>
          </p:cNvPr>
          <p:cNvSpPr/>
          <p:nvPr/>
        </p:nvSpPr>
        <p:spPr>
          <a:xfrm>
            <a:off x="35496" y="3212976"/>
            <a:ext cx="468052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002060"/>
                </a:solidFill>
                <a:latin typeface="Lato"/>
              </a:rPr>
              <a:t>Francisco Benedito Teixeira </a:t>
            </a:r>
            <a:r>
              <a:rPr lang="pt-BR" sz="2000" b="1" dirty="0" err="1">
                <a:solidFill>
                  <a:srgbClr val="002060"/>
                </a:solidFill>
                <a:latin typeface="Lato"/>
              </a:rPr>
              <a:t>Pessine</a:t>
            </a:r>
            <a:endParaRPr lang="pt-BR" sz="2000" b="1" dirty="0">
              <a:solidFill>
                <a:srgbClr val="002060"/>
              </a:solidFill>
              <a:latin typeface="Lato"/>
            </a:endParaRPr>
          </a:p>
          <a:p>
            <a:r>
              <a:rPr lang="pt-BR" i="0" dirty="0">
                <a:solidFill>
                  <a:srgbClr val="002060"/>
                </a:solidFill>
                <a:effectLst/>
                <a:latin typeface="Lato"/>
              </a:rPr>
              <a:t>Instituto de química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AD70C28-91F0-4524-B5B2-0072D195F526}"/>
              </a:ext>
            </a:extLst>
          </p:cNvPr>
          <p:cNvSpPr txBox="1"/>
          <p:nvPr/>
        </p:nvSpPr>
        <p:spPr>
          <a:xfrm>
            <a:off x="899592" y="255132"/>
            <a:ext cx="777686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Agradecimentos por Parcerias com o LAFIP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4D370BC-D3CF-483A-8B52-CD8EEE6A61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12" t="8233" r="20863" b="22280"/>
          <a:stretch/>
        </p:blipFill>
        <p:spPr>
          <a:xfrm>
            <a:off x="5880507" y="4695853"/>
            <a:ext cx="2795950" cy="2202777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71CDC31-89FD-494B-803C-312B755CBBA8}"/>
              </a:ext>
            </a:extLst>
          </p:cNvPr>
          <p:cNvSpPr/>
          <p:nvPr/>
        </p:nvSpPr>
        <p:spPr>
          <a:xfrm>
            <a:off x="251520" y="5951021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Francisco Ubaldo Vieira Junior e Eduardo Costa Tavares</a:t>
            </a:r>
          </a:p>
          <a:p>
            <a:r>
              <a:rPr lang="pt-BR" dirty="0"/>
              <a:t>Centro de Engenharia Biomédica da Unicamp</a:t>
            </a:r>
          </a:p>
        </p:txBody>
      </p:sp>
    </p:spTree>
    <p:extLst>
      <p:ext uri="{BB962C8B-B14F-4D97-AF65-F5344CB8AC3E}">
        <p14:creationId xmlns:p14="http://schemas.microsoft.com/office/powerpoint/2010/main" val="4220953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D5285-95FA-47B8-8CF5-20107B7DA728}"/>
              </a:ext>
            </a:extLst>
          </p:cNvPr>
          <p:cNvSpPr txBox="1"/>
          <p:nvPr/>
        </p:nvSpPr>
        <p:spPr>
          <a:xfrm>
            <a:off x="3223738" y="116632"/>
            <a:ext cx="336448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</a:rPr>
              <a:t>Agradecimentos</a:t>
            </a:r>
          </a:p>
        </p:txBody>
      </p:sp>
      <p:pic>
        <p:nvPicPr>
          <p:cNvPr id="12" name="Picture 4" descr="https://scontent-mia.xx.fbcdn.net/hphotos-xpf1/t31.0-8/11080776_10205573281763535_1768911608838252137_o.jpg">
            <a:extLst>
              <a:ext uri="{FF2B5EF4-FFF2-40B4-BE49-F238E27FC236}">
                <a16:creationId xmlns:a16="http://schemas.microsoft.com/office/drawing/2014/main" id="{99FDD526-C0BF-4B92-8802-F803171D0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1954"/>
            <a:ext cx="6768752" cy="45112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FCF348B-3C81-4F63-8A13-F5628918C8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0" t="29840" r="20863" b="29840"/>
          <a:stretch/>
        </p:blipFill>
        <p:spPr>
          <a:xfrm>
            <a:off x="114672" y="144819"/>
            <a:ext cx="3071428" cy="134637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46082DA-519E-4221-BDA2-261B952173A8}"/>
              </a:ext>
            </a:extLst>
          </p:cNvPr>
          <p:cNvSpPr txBox="1"/>
          <p:nvPr/>
        </p:nvSpPr>
        <p:spPr>
          <a:xfrm>
            <a:off x="1547664" y="1491198"/>
            <a:ext cx="6336704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Equipe </a:t>
            </a:r>
            <a:r>
              <a:rPr lang="pt-BR" sz="2800" b="1" dirty="0">
                <a:solidFill>
                  <a:srgbClr val="FF0000"/>
                </a:solidFill>
              </a:rPr>
              <a:t>Transdisciplinar</a:t>
            </a:r>
            <a:r>
              <a:rPr lang="pt-BR" sz="2800" b="1" dirty="0"/>
              <a:t> de Fibrose Cística</a:t>
            </a:r>
          </a:p>
        </p:txBody>
      </p:sp>
    </p:spTree>
    <p:extLst>
      <p:ext uri="{BB962C8B-B14F-4D97-AF65-F5344CB8AC3E}">
        <p14:creationId xmlns:p14="http://schemas.microsoft.com/office/powerpoint/2010/main" val="3813384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ADD5285-95FA-47B8-8CF5-20107B7DA728}"/>
              </a:ext>
            </a:extLst>
          </p:cNvPr>
          <p:cNvSpPr txBox="1"/>
          <p:nvPr/>
        </p:nvSpPr>
        <p:spPr>
          <a:xfrm>
            <a:off x="251520" y="116632"/>
            <a:ext cx="813690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Agradecimentos</a:t>
            </a:r>
            <a:r>
              <a:rPr lang="pt-BR" sz="2800" b="1" dirty="0">
                <a:solidFill>
                  <a:srgbClr val="FF0000"/>
                </a:solidFill>
              </a:rPr>
              <a:t>:  </a:t>
            </a:r>
            <a:r>
              <a:rPr lang="pt-BR" sz="2400" b="1" dirty="0">
                <a:solidFill>
                  <a:srgbClr val="FF0000"/>
                </a:solidFill>
              </a:rPr>
              <a:t>Fisioterapeutas</a:t>
            </a:r>
            <a:endParaRPr lang="pt-BR" sz="2800" b="1" dirty="0">
              <a:solidFill>
                <a:srgbClr val="FF0000"/>
              </a:solidFill>
            </a:endParaRPr>
          </a:p>
        </p:txBody>
      </p:sp>
      <p:pic>
        <p:nvPicPr>
          <p:cNvPr id="13" name="Picture 2" descr="Carla Cristina Souza Gomez at University of Campinas">
            <a:extLst>
              <a:ext uri="{FF2B5EF4-FFF2-40B4-BE49-F238E27FC236}">
                <a16:creationId xmlns:a16="http://schemas.microsoft.com/office/drawing/2014/main" id="{A7CB6CCE-F1F6-4803-BD40-6EB2FF07A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383" y="679026"/>
            <a:ext cx="1369589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oto do perfil de Paloma Parazzi, A imagem pode conter: 1 pessoa, sorrindo, close-up">
            <a:extLst>
              <a:ext uri="{FF2B5EF4-FFF2-40B4-BE49-F238E27FC236}">
                <a16:creationId xmlns:a16="http://schemas.microsoft.com/office/drawing/2014/main" id="{A42FA8C2-7740-4EF9-9EEA-1D006A5FE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1"/>
          <a:stretch/>
        </p:blipFill>
        <p:spPr bwMode="auto">
          <a:xfrm>
            <a:off x="6141360" y="714538"/>
            <a:ext cx="132570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oto do perfil de Milena Antonelli, A imagem pode conter: 1 pessoa, sorrindo, close-up">
            <a:extLst>
              <a:ext uri="{FF2B5EF4-FFF2-40B4-BE49-F238E27FC236}">
                <a16:creationId xmlns:a16="http://schemas.microsoft.com/office/drawing/2014/main" id="{ACEE50AD-4BE0-4375-9407-411A8DA95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55" y="720995"/>
            <a:ext cx="1480106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Camila Isabel Santos Schivinski">
            <a:extLst>
              <a:ext uri="{FF2B5EF4-FFF2-40B4-BE49-F238E27FC236}">
                <a16:creationId xmlns:a16="http://schemas.microsoft.com/office/drawing/2014/main" id="{9464C501-7C62-4597-8C51-6D57C1093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246" y="777461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m para Pricila Mara Novais Oliveira">
            <a:extLst>
              <a:ext uri="{FF2B5EF4-FFF2-40B4-BE49-F238E27FC236}">
                <a16:creationId xmlns:a16="http://schemas.microsoft.com/office/drawing/2014/main" id="{D1D04AA6-74C8-484F-BCC5-6C997D88F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316" y="2413720"/>
            <a:ext cx="1325708" cy="148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ublipancampinas.files.wordpress.com/2011/06/monica-sanches2.jpg?w=640">
            <a:extLst>
              <a:ext uri="{FF2B5EF4-FFF2-40B4-BE49-F238E27FC236}">
                <a16:creationId xmlns:a16="http://schemas.microsoft.com/office/drawing/2014/main" id="{162A4BBF-6885-4493-99A0-B07BC9F6D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t="13775" r="26955" b="43700"/>
          <a:stretch/>
        </p:blipFill>
        <p:spPr bwMode="auto">
          <a:xfrm>
            <a:off x="2123728" y="2348880"/>
            <a:ext cx="2772910" cy="160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ED13D82-7DAD-4C6B-862B-157E6E6858E1}"/>
              </a:ext>
            </a:extLst>
          </p:cNvPr>
          <p:cNvSpPr txBox="1"/>
          <p:nvPr/>
        </p:nvSpPr>
        <p:spPr>
          <a:xfrm>
            <a:off x="107504" y="5541039"/>
            <a:ext cx="6936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prstClr val="black"/>
                </a:solidFill>
              </a:rPr>
              <a:t>Maria Ângela Ribeiro;  </a:t>
            </a:r>
            <a:r>
              <a:rPr lang="pt-BR" b="1" dirty="0"/>
              <a:t>Camila Isabel </a:t>
            </a:r>
            <a:r>
              <a:rPr lang="pt-BR" b="1" dirty="0" err="1"/>
              <a:t>Schivinski</a:t>
            </a:r>
            <a:r>
              <a:rPr lang="pt-BR" b="1" dirty="0"/>
              <a:t>; Carla Souza Gomez; </a:t>
            </a:r>
          </a:p>
          <a:p>
            <a:r>
              <a:rPr lang="pt-BR" b="1" dirty="0"/>
              <a:t>Milena Antonelli </a:t>
            </a:r>
            <a:r>
              <a:rPr lang="pt-BR" b="1" dirty="0" err="1"/>
              <a:t>Choen</a:t>
            </a:r>
            <a:r>
              <a:rPr lang="pt-BR" b="1" dirty="0"/>
              <a:t>; Paloma Francisco </a:t>
            </a:r>
            <a:r>
              <a:rPr lang="pt-BR" b="1" dirty="0" err="1"/>
              <a:t>Parazzi</a:t>
            </a:r>
            <a:r>
              <a:rPr lang="pt-BR" b="1" dirty="0"/>
              <a:t>; Renata </a:t>
            </a:r>
            <a:r>
              <a:rPr lang="pt-BR" b="1" dirty="0" err="1"/>
              <a:t>Tiemi</a:t>
            </a:r>
            <a:r>
              <a:rPr lang="pt-BR" b="1" dirty="0"/>
              <a:t> </a:t>
            </a:r>
            <a:r>
              <a:rPr lang="pt-BR" b="1" dirty="0" err="1"/>
              <a:t>Okuro</a:t>
            </a:r>
            <a:r>
              <a:rPr lang="pt-BR" b="1" dirty="0"/>
              <a:t>,</a:t>
            </a:r>
          </a:p>
          <a:p>
            <a:r>
              <a:rPr lang="pt-BR" b="1" dirty="0">
                <a:solidFill>
                  <a:prstClr val="black"/>
                </a:solidFill>
              </a:rPr>
              <a:t>Maíra Assumpção; </a:t>
            </a:r>
            <a:r>
              <a:rPr lang="pt-BR" b="1" dirty="0" err="1"/>
              <a:t>Celize</a:t>
            </a:r>
            <a:r>
              <a:rPr lang="pt-BR" b="1" dirty="0"/>
              <a:t>  </a:t>
            </a:r>
            <a:r>
              <a:rPr lang="pt-BR" b="1" dirty="0" err="1"/>
              <a:t>Bresciani</a:t>
            </a:r>
            <a:r>
              <a:rPr lang="pt-BR" b="1" dirty="0"/>
              <a:t> Almeida; Adriana Carolina Marques Ferreira;  Priscila Oliveira</a:t>
            </a:r>
            <a:r>
              <a:rPr lang="pt-BR" b="1" dirty="0">
                <a:solidFill>
                  <a:prstClr val="black"/>
                </a:solidFill>
              </a:rPr>
              <a:t>; </a:t>
            </a:r>
            <a:r>
              <a:rPr lang="pt-BR" b="1" dirty="0" err="1">
                <a:solidFill>
                  <a:prstClr val="black"/>
                </a:solidFill>
              </a:rPr>
              <a:t>Alethea</a:t>
            </a:r>
            <a:r>
              <a:rPr lang="pt-BR" b="1" dirty="0">
                <a:solidFill>
                  <a:prstClr val="black"/>
                </a:solidFill>
              </a:rPr>
              <a:t> Faria; Mariana S Ferreira; </a:t>
            </a:r>
            <a:endParaRPr lang="pt-BR" b="1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8B8BBFF-74E9-4320-8068-D50EFB42F3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8"/>
          <a:stretch/>
        </p:blipFill>
        <p:spPr>
          <a:xfrm>
            <a:off x="1792217" y="669251"/>
            <a:ext cx="974383" cy="153377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D66C993-A539-44FB-9F2B-61EE479AD69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650" t="29840" r="20863" b="29840"/>
          <a:stretch/>
        </p:blipFill>
        <p:spPr>
          <a:xfrm>
            <a:off x="7236296" y="5897708"/>
            <a:ext cx="1797283" cy="78785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D3395E3-DD04-4BB3-8BB5-592984643E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3" t="17273" b="4991"/>
          <a:stretch/>
        </p:blipFill>
        <p:spPr>
          <a:xfrm>
            <a:off x="53754" y="647630"/>
            <a:ext cx="1647355" cy="2376264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C07A58C-992C-45E6-9EFB-CE0D4859CA4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7" t="11445" r="37273" b="11194"/>
          <a:stretch/>
        </p:blipFill>
        <p:spPr>
          <a:xfrm>
            <a:off x="83842" y="2908561"/>
            <a:ext cx="1872208" cy="23647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F21420A-13FD-47F5-B7E0-96C50A256C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213" y="2438179"/>
            <a:ext cx="1459009" cy="145564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B0F9276A-1231-46DC-A233-C7AD1F8A4E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1102" y="2395535"/>
            <a:ext cx="1218340" cy="1524001"/>
          </a:xfrm>
          <a:prstGeom prst="rect">
            <a:avLst/>
          </a:prstGeom>
        </p:spPr>
      </p:pic>
      <p:pic>
        <p:nvPicPr>
          <p:cNvPr id="19" name="Picture 8" descr="https://lh3.googleusercontent.com/fCGwzd6-YRHuZwyKQZg8wxZ4o3vUoi5m4YeiLBHJby6QjdwSW2lTp_pBuvSb04y2nEqb5hBCNlyognTT0o11EUg1qNFZITpgzglPG02BZVEoQXLSK76VAe_JwSrBQOJCAVFwoewNU8Ui1OWyrIlqh4CxBFGBGbuQ0fEyA3aJj2QuZvhxBT64mvNoCpi7xBTYHjMo8RGu7XGDDl9NY0IQXcKDMaLV1VF8zY1icDCiIND3s9hFHRR6gnBXeLGl1kYI8-UhUI8bYvgD-njjQKhBBYtKpYN7S_1f94FS8DrSe6_MY2YKQq0hQEDylCeAigbH2DzzfoHNsrPqTp9epdf-dBB3gel-j_TzNJDX74fbGAwUI39_8opMDDat0mAZ0AYLxRnGzoeR4UqLrvNjJX9kb8IKRp6FmOTA3hc9QDoDg_i6iyyxxchVqFgDFc_4aTjqa_myNjx1zmY-Ac-6F4jVBJFT5S94HCpIAa4HFQE1DUTnu_UiimsxyPgtVF_7eLJI4D0ukJfLUhTCudC-tOLgbE6x6JXamtr0a4WAqBNXFTRnhCcpRjm1MFOyfPuX5hGJ_vLaucFA6UvcraQ2B1L79GTPyAQ05USq0pqBWddY=w1325-h745-no">
            <a:extLst>
              <a:ext uri="{FF2B5EF4-FFF2-40B4-BE49-F238E27FC236}">
                <a16:creationId xmlns:a16="http://schemas.microsoft.com/office/drawing/2014/main" id="{6BB090A2-C555-4F24-8106-3854C5A35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r="10626" b="10773"/>
          <a:stretch/>
        </p:blipFill>
        <p:spPr bwMode="auto">
          <a:xfrm>
            <a:off x="2123728" y="4103843"/>
            <a:ext cx="1872208" cy="143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22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21DD458-5AAE-46AA-B95D-1F156D724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060848"/>
            <a:ext cx="6192688" cy="464089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18C838C-8188-446F-B165-F2707763BD7A}"/>
              </a:ext>
            </a:extLst>
          </p:cNvPr>
          <p:cNvSpPr/>
          <p:nvPr/>
        </p:nvSpPr>
        <p:spPr>
          <a:xfrm>
            <a:off x="251520" y="332656"/>
            <a:ext cx="8784976" cy="149893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pt-BR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Almicar</a:t>
            </a:r>
            <a:r>
              <a:rPr lang="pt-BR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sz="2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Goyheniex</a:t>
            </a:r>
            <a:r>
              <a:rPr lang="pt-BR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Gigante – Pelotas,  RS </a:t>
            </a:r>
            <a:endParaRPr lang="pt-B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pt-BR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“Uma Universidade pode ser afetada por vários tipos de pobreza. Não pode jamais ser pobre de esperança, carente de ousadia e desprovida de vontade.”    </a:t>
            </a:r>
            <a:endParaRPr lang="pt-B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623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0202" t="31246" r="52579" b="26423"/>
          <a:stretch/>
        </p:blipFill>
        <p:spPr>
          <a:xfrm>
            <a:off x="251520" y="116632"/>
            <a:ext cx="1379498" cy="1399546"/>
          </a:xfrm>
          <a:prstGeom prst="rect">
            <a:avLst/>
          </a:prstGeom>
        </p:spPr>
      </p:pic>
      <p:pic>
        <p:nvPicPr>
          <p:cNvPr id="6" name="Picture 2" descr="https://tse1.mm.bing.net/th?id=OIP.JStlPI2AEA5gu_LvnEzU6gEsCi&amp;pid=15.1&amp;P=0&amp;w=301&amp;h=16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18519"/>
          <a:stretch/>
        </p:blipFill>
        <p:spPr bwMode="auto">
          <a:xfrm>
            <a:off x="7726266" y="273293"/>
            <a:ext cx="1417734" cy="129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lh3.googleusercontent.com/9NNvVPe-8nMYibYXiE3J-o4n7ZeAsuIRhMKhyTtlNUyhDky07OQYY4N7KTe6hxg6SvmaQGx-HwSD6Y2UmK2Q5TieC17LJlppYeIgs2YaOMxha_2CA0E43l_FyZjRJT1brBvuh88X3LRBBVUuzi8sbaKuvrTCLLfS1GdvfjMpdRgbE84PSIofTHqvgbvKZUTvxDJSG_vT2qpTdDKkY7LgLFTE4wu7AqKqzoYuwDC6B_62-qwy-knbrz_COs15RHQ2xN6MSpNvLBZlbbkOH1vEVfnzClMDFlXNDkOxiBMUCEVmrWRK3GcmKVvVFO39Z-zJQ0I3dMF67v7cdZBqdk-j-ZQLkXb5MT0szllXb6oIHILDVZ4v3nVq6v7QqhkLzAkWvjqW1iNxgvU6q49OhB4hSS7_Doc8rGgUdEtWIIpSBs0LbNOyfj8JqxImYPUYIg7vDIVIVi8PT4RQ5ydOyap6pCegDtJmIgwIs8zaOzgHPsUzibBQxjnnitaelW58GYGw8NGAD6omL-hMROZxNZzfile5QTdeXD0DlpS13Z3eJZ-VeDpV0tr4ZcykoRfmhI5W7tCju0xDU8HZDwXh5v2ZaUO2hHELQpKZtMMKWXk=w1412-h794-no">
            <a:extLst>
              <a:ext uri="{FF2B5EF4-FFF2-40B4-BE49-F238E27FC236}">
                <a16:creationId xmlns:a16="http://schemas.microsoft.com/office/drawing/2014/main" id="{356FC639-2183-405C-964A-17E4BF54B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8467"/>
            <a:ext cx="8712968" cy="489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6539E12-6FEF-4BB0-9CB5-2AC6514FCF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50" t="29840" r="20863" b="29840"/>
          <a:stretch/>
        </p:blipFill>
        <p:spPr>
          <a:xfrm>
            <a:off x="3419871" y="211348"/>
            <a:ext cx="2737135" cy="119984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5A00626-D81F-4BD1-B94C-5C0171D735D3}"/>
              </a:ext>
            </a:extLst>
          </p:cNvPr>
          <p:cNvSpPr txBox="1"/>
          <p:nvPr/>
        </p:nvSpPr>
        <p:spPr>
          <a:xfrm>
            <a:off x="1907704" y="1412776"/>
            <a:ext cx="540060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Alunos(as) de pós graduação</a:t>
            </a:r>
          </a:p>
        </p:txBody>
      </p:sp>
    </p:spTree>
    <p:extLst>
      <p:ext uri="{BB962C8B-B14F-4D97-AF65-F5344CB8AC3E}">
        <p14:creationId xmlns:p14="http://schemas.microsoft.com/office/powerpoint/2010/main" val="4094528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0202" t="31246" r="52579" b="26423"/>
          <a:stretch/>
        </p:blipFill>
        <p:spPr>
          <a:xfrm>
            <a:off x="251520" y="116632"/>
            <a:ext cx="1379498" cy="1399546"/>
          </a:xfrm>
          <a:prstGeom prst="rect">
            <a:avLst/>
          </a:prstGeom>
        </p:spPr>
      </p:pic>
      <p:pic>
        <p:nvPicPr>
          <p:cNvPr id="6" name="Picture 2" descr="https://tse1.mm.bing.net/th?id=OIP.JStlPI2AEA5gu_LvnEzU6gEsCi&amp;pid=15.1&amp;P=0&amp;w=301&amp;h=16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18519"/>
          <a:stretch/>
        </p:blipFill>
        <p:spPr bwMode="auto">
          <a:xfrm>
            <a:off x="7726266" y="273293"/>
            <a:ext cx="1417734" cy="129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FAE05DD-F5A3-40DB-93F4-F9231D51DD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50" t="29840" r="20863" b="29840"/>
          <a:stretch/>
        </p:blipFill>
        <p:spPr>
          <a:xfrm>
            <a:off x="2839405" y="116632"/>
            <a:ext cx="3678473" cy="161248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40DB819-7EF2-4F21-85D6-176D843A5A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50" t="14721" r="21651" b="17241"/>
          <a:stretch/>
        </p:blipFill>
        <p:spPr>
          <a:xfrm>
            <a:off x="261617" y="1795297"/>
            <a:ext cx="6459119" cy="484433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6438CE4-64B1-4179-95AE-CBC43E2BBD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7" t="25670" r="44381" b="27267"/>
          <a:stretch/>
        </p:blipFill>
        <p:spPr>
          <a:xfrm>
            <a:off x="7111227" y="1802772"/>
            <a:ext cx="1417733" cy="246237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6BE3D1F-83D1-4B9A-ADA9-9212C2743755}"/>
              </a:ext>
            </a:extLst>
          </p:cNvPr>
          <p:cNvSpPr txBox="1"/>
          <p:nvPr/>
        </p:nvSpPr>
        <p:spPr>
          <a:xfrm>
            <a:off x="7092280" y="436510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Denise </a:t>
            </a:r>
          </a:p>
        </p:txBody>
      </p:sp>
    </p:spTree>
    <p:extLst>
      <p:ext uri="{BB962C8B-B14F-4D97-AF65-F5344CB8AC3E}">
        <p14:creationId xmlns:p14="http://schemas.microsoft.com/office/powerpoint/2010/main" val="1378037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1520" y="2924944"/>
            <a:ext cx="871296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222222"/>
                </a:solidFill>
                <a:latin typeface="arial" panose="020B0604020202020204" pitchFamily="34" charset="0"/>
              </a:rPr>
              <a:t>Prof. Dr. José Martins Filho  		1998 a 1999</a:t>
            </a:r>
            <a:br>
              <a:rPr lang="pt-BR" sz="2400" b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endParaRPr lang="pt-BR" sz="2400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pt-BR" sz="2400" b="1" dirty="0">
                <a:solidFill>
                  <a:srgbClr val="222222"/>
                </a:solidFill>
                <a:latin typeface="arial" panose="020B0604020202020204" pitchFamily="34" charset="0"/>
              </a:rPr>
              <a:t>Prof. Dr. </a:t>
            </a:r>
            <a:r>
              <a:rPr lang="pt-BR" sz="2400" b="1" dirty="0" err="1">
                <a:solidFill>
                  <a:srgbClr val="222222"/>
                </a:solidFill>
                <a:latin typeface="arial" panose="020B0604020202020204" pitchFamily="34" charset="0"/>
              </a:rPr>
              <a:t>Antonio</a:t>
            </a:r>
            <a:r>
              <a:rPr lang="pt-BR" sz="240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pt-BR" sz="2400" b="1" dirty="0" err="1">
                <a:solidFill>
                  <a:srgbClr val="222222"/>
                </a:solidFill>
                <a:latin typeface="arial" panose="020B0604020202020204" pitchFamily="34" charset="0"/>
              </a:rPr>
              <a:t>Condino</a:t>
            </a:r>
            <a:r>
              <a:rPr lang="pt-BR" sz="2400" b="1" dirty="0">
                <a:solidFill>
                  <a:srgbClr val="222222"/>
                </a:solidFill>
                <a:latin typeface="arial" panose="020B0604020202020204" pitchFamily="34" charset="0"/>
              </a:rPr>
              <a:t> Neto 		1999 a 2003</a:t>
            </a:r>
            <a:br>
              <a:rPr lang="pt-BR" sz="2400" b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endParaRPr lang="pt-BR" sz="2400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pt-BR" sz="2400" b="1" dirty="0">
                <a:solidFill>
                  <a:srgbClr val="222222"/>
                </a:solidFill>
                <a:latin typeface="arial" panose="020B0604020202020204" pitchFamily="34" charset="0"/>
              </a:rPr>
              <a:t>Profa. Dra. </a:t>
            </a:r>
            <a:r>
              <a:rPr lang="pt-BR" sz="2400" b="1" dirty="0" err="1">
                <a:solidFill>
                  <a:srgbClr val="222222"/>
                </a:solidFill>
                <a:latin typeface="arial" panose="020B0604020202020204" pitchFamily="34" charset="0"/>
              </a:rPr>
              <a:t>Marluce</a:t>
            </a:r>
            <a:r>
              <a:rPr lang="pt-BR" sz="2400" b="1" dirty="0">
                <a:solidFill>
                  <a:srgbClr val="222222"/>
                </a:solidFill>
                <a:latin typeface="arial" panose="020B0604020202020204" pitchFamily="34" charset="0"/>
              </a:rPr>
              <a:t> dos S. Vilela 	2003 a 2010</a:t>
            </a:r>
            <a:br>
              <a:rPr lang="pt-BR" sz="2400" b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endParaRPr lang="pt-BR" sz="2400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pt-BR" sz="2400" b="1" dirty="0">
                <a:solidFill>
                  <a:srgbClr val="222222"/>
                </a:solidFill>
                <a:latin typeface="arial" panose="020B0604020202020204" pitchFamily="34" charset="0"/>
              </a:rPr>
              <a:t>Prof. Dr. Gil Guerra Junior		2010 a 2014</a:t>
            </a:r>
            <a:endParaRPr lang="pt-BR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pt-BR" b="1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0202" t="31246" r="52579" b="26423"/>
          <a:stretch/>
        </p:blipFill>
        <p:spPr>
          <a:xfrm>
            <a:off x="224830" y="182787"/>
            <a:ext cx="1433037" cy="145386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835696" y="364594"/>
            <a:ext cx="691276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</a:rPr>
              <a:t>Centro de Investigação em Pediatria. CIPED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195736" y="1436583"/>
            <a:ext cx="6264696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</a:rPr>
              <a:t>Agradecimentos:</a:t>
            </a:r>
          </a:p>
          <a:p>
            <a:pPr algn="ctr"/>
            <a:r>
              <a:rPr lang="pt-BR" sz="3600" b="1" dirty="0">
                <a:solidFill>
                  <a:srgbClr val="FF0000"/>
                </a:solidFill>
              </a:rPr>
              <a:t>Coordenadores do CIPED</a:t>
            </a:r>
          </a:p>
        </p:txBody>
      </p:sp>
      <p:pic>
        <p:nvPicPr>
          <p:cNvPr id="7" name="Picture 2" descr="https://tse1.mm.bing.net/th?id=OIP.JStlPI2AEA5gu_LvnEzU6gEsCi&amp;pid=15.1&amp;P=0&amp;w=301&amp;h=16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18519"/>
          <a:stretch/>
        </p:blipFill>
        <p:spPr bwMode="auto">
          <a:xfrm>
            <a:off x="0" y="5562433"/>
            <a:ext cx="1417734" cy="129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sultado de imagem para fcm unicamp logo">
            <a:extLst>
              <a:ext uri="{FF2B5EF4-FFF2-40B4-BE49-F238E27FC236}">
                <a16:creationId xmlns:a16="http://schemas.microsoft.com/office/drawing/2014/main" id="{D505F13F-5104-43EA-AE27-9EC7EA7C3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444" y="5600079"/>
            <a:ext cx="1272902" cy="101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891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CA7176B-D30D-467C-8508-A8228AF374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6060" r="37400" b="21021"/>
          <a:stretch/>
        </p:blipFill>
        <p:spPr>
          <a:xfrm>
            <a:off x="5148064" y="65531"/>
            <a:ext cx="3532048" cy="478535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67F4A5A-AF4A-4558-BE09-942A55ECBDF7}"/>
              </a:ext>
            </a:extLst>
          </p:cNvPr>
          <p:cNvSpPr txBox="1"/>
          <p:nvPr/>
        </p:nvSpPr>
        <p:spPr>
          <a:xfrm>
            <a:off x="107504" y="4987042"/>
            <a:ext cx="8856984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202 trabalhos científicos . 44 trabalhos da Pediatria da Unicamp</a:t>
            </a:r>
          </a:p>
          <a:p>
            <a:pPr algn="ctr"/>
            <a:endParaRPr lang="pt-BR" sz="2000" b="1" dirty="0"/>
          </a:p>
          <a:p>
            <a:pPr algn="ctr"/>
            <a:r>
              <a:rPr lang="pt-BR" sz="2000" b="1" dirty="0"/>
              <a:t>20% de todos os trabalhos científicos no Congresso Latino Americano</a:t>
            </a:r>
          </a:p>
          <a:p>
            <a:pPr algn="ctr"/>
            <a:endParaRPr lang="pt-BR" sz="2000" b="1" dirty="0"/>
          </a:p>
          <a:p>
            <a:pPr algn="ctr"/>
            <a:r>
              <a:rPr lang="pt-BR" sz="2000" b="1" dirty="0"/>
              <a:t>A maioria do LAFIP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3E050AF-6FBC-4E91-BBAD-6CC01A2D73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13" t="29519" r="34250" b="23540"/>
          <a:stretch/>
        </p:blipFill>
        <p:spPr>
          <a:xfrm>
            <a:off x="575556" y="781846"/>
            <a:ext cx="4176464" cy="420519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280A803-10A6-4DE4-95F8-CFE937349AB5}"/>
              </a:ext>
            </a:extLst>
          </p:cNvPr>
          <p:cNvSpPr txBox="1"/>
          <p:nvPr/>
        </p:nvSpPr>
        <p:spPr>
          <a:xfrm>
            <a:off x="251520" y="231031"/>
            <a:ext cx="4608512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Alunos(as) de pós graduação</a:t>
            </a:r>
          </a:p>
        </p:txBody>
      </p:sp>
    </p:spTree>
    <p:extLst>
      <p:ext uri="{BB962C8B-B14F-4D97-AF65-F5344CB8AC3E}">
        <p14:creationId xmlns:p14="http://schemas.microsoft.com/office/powerpoint/2010/main" val="411131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0202" t="31246" r="52579" b="26423"/>
          <a:stretch/>
        </p:blipFill>
        <p:spPr>
          <a:xfrm>
            <a:off x="251520" y="116632"/>
            <a:ext cx="1053298" cy="1068605"/>
          </a:xfrm>
          <a:prstGeom prst="rect">
            <a:avLst/>
          </a:prstGeom>
        </p:spPr>
      </p:pic>
      <p:pic>
        <p:nvPicPr>
          <p:cNvPr id="7170" name="Picture 2" descr="https://lh3.googleusercontent.com/DI1XnqtlWT0tFhSxFZOqb-JXgCQllVIKSqwu5-In3IDgvLGTmWmQOka-T6VyLmxJ2lV2R0GzmP8DmLYmJ7DYd9JexRfdnb-85qYqPKDIc5oS6x_UBpSgj4biO7r9vpscU0PEcYk-ItzpM1iP9xx4v4AbqaC5noPqxg8yUTsgvbr7BdU5Ql5Pvtt0vhRtHMaK2DfSR4DslEscZbDwMr9bbp0Ei9Mn0dLWJUaW_NSwtxTdE6Eu2HHIRZ3tTiE2JqKhZNZdGgSziJ6fvoeDwQp040Ti-R5kLgXQYle-agrLryXtcub9g7_iSf9CJwoVd1RHOcHecdHxZedUqQJ9KlPD_xinY9sTxMY1CykMvPbjFZzfZPCsgN9Zi_ERni1ujyUhezzE7sSICeRczoNvEIrqnlSXL8bl5qn3UkvGjURqiWE_v9arNJCdrXai-4BufM3Ph5O6k0UzoDyE0Gt2W3uKRXif4Q275WNMpqldpmM7lhZueIPBbUTO4vD1Mh052Iqk_bA5Ydba5S_mK0hPIAYT7r_GyZD-xSmyHffWto_L0ajmSrzI5GJ4v3GIIEiL_DrfqET-u_aCL0JozyIQ8Plb1MfC9wITilklApM-bYM=w1412-h794-no">
            <a:extLst>
              <a:ext uri="{FF2B5EF4-FFF2-40B4-BE49-F238E27FC236}">
                <a16:creationId xmlns:a16="http://schemas.microsoft.com/office/drawing/2014/main" id="{D4E2785D-0D07-419D-AE80-62353CB09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r="35825" b="31779"/>
          <a:stretch/>
        </p:blipFill>
        <p:spPr bwMode="auto">
          <a:xfrm>
            <a:off x="683568" y="1715943"/>
            <a:ext cx="7848872" cy="503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D9B7E95-0C5E-423E-8F93-48AF2E87E7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50" t="29840" r="20863" b="29840"/>
          <a:stretch/>
        </p:blipFill>
        <p:spPr>
          <a:xfrm>
            <a:off x="6454723" y="116632"/>
            <a:ext cx="2437757" cy="106860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592EDC1-B7AA-4E5E-BC2C-3B2B4102389A}"/>
              </a:ext>
            </a:extLst>
          </p:cNvPr>
          <p:cNvSpPr txBox="1"/>
          <p:nvPr/>
        </p:nvSpPr>
        <p:spPr>
          <a:xfrm>
            <a:off x="683568" y="1259468"/>
            <a:ext cx="7848872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44 trabalhos num único congresso Latino Americano</a:t>
            </a:r>
          </a:p>
        </p:txBody>
      </p:sp>
    </p:spTree>
    <p:extLst>
      <p:ext uri="{BB962C8B-B14F-4D97-AF65-F5344CB8AC3E}">
        <p14:creationId xmlns:p14="http://schemas.microsoft.com/office/powerpoint/2010/main" val="27721473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0202" t="31246" r="52579" b="26423"/>
          <a:stretch/>
        </p:blipFill>
        <p:spPr>
          <a:xfrm>
            <a:off x="251520" y="116632"/>
            <a:ext cx="1379498" cy="1399546"/>
          </a:xfrm>
          <a:prstGeom prst="rect">
            <a:avLst/>
          </a:prstGeom>
        </p:spPr>
      </p:pic>
      <p:pic>
        <p:nvPicPr>
          <p:cNvPr id="6" name="Picture 2" descr="https://tse1.mm.bing.net/th?id=OIP.JStlPI2AEA5gu_LvnEzU6gEsCi&amp;pid=15.1&amp;P=0&amp;w=301&amp;h=16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18519"/>
          <a:stretch/>
        </p:blipFill>
        <p:spPr bwMode="auto">
          <a:xfrm>
            <a:off x="7726266" y="273293"/>
            <a:ext cx="1417734" cy="129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FAE05DD-F5A3-40DB-93F4-F9231D51DD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50" t="29840" r="20863" b="29840"/>
          <a:stretch/>
        </p:blipFill>
        <p:spPr>
          <a:xfrm>
            <a:off x="935218" y="3429000"/>
            <a:ext cx="7114706" cy="311877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1A14BCB-27A8-4B90-983F-1D6425EA14E0}"/>
              </a:ext>
            </a:extLst>
          </p:cNvPr>
          <p:cNvSpPr txBox="1"/>
          <p:nvPr/>
        </p:nvSpPr>
        <p:spPr>
          <a:xfrm>
            <a:off x="251520" y="1844824"/>
            <a:ext cx="856895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Muito obrigado a todos os que lutam e lutaram pelo CIPED e seus laboratórios.</a:t>
            </a:r>
          </a:p>
        </p:txBody>
      </p:sp>
      <p:pic>
        <p:nvPicPr>
          <p:cNvPr id="7" name="Picture 4" descr="Resultado de imagem para fcm unicamp logo">
            <a:extLst>
              <a:ext uri="{FF2B5EF4-FFF2-40B4-BE49-F238E27FC236}">
                <a16:creationId xmlns:a16="http://schemas.microsoft.com/office/drawing/2014/main" id="{C564CF1E-4553-467B-97F8-BD008149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408" y="146305"/>
            <a:ext cx="1553176" cy="123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060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tse1.mm.bing.net/th?id=OIP.JStlPI2AEA5gu_LvnEzU6gEsCi&amp;pid=15.1&amp;P=0&amp;w=301&amp;h=16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18519"/>
          <a:stretch/>
        </p:blipFill>
        <p:spPr bwMode="auto">
          <a:xfrm>
            <a:off x="0" y="5480575"/>
            <a:ext cx="1417734" cy="129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70A5BE9-74F5-4B8B-B821-D90DF90E91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50" t="29840" r="20863" b="29840"/>
          <a:stretch/>
        </p:blipFill>
        <p:spPr>
          <a:xfrm>
            <a:off x="3059832" y="213172"/>
            <a:ext cx="2809974" cy="123176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EA31295-C45C-4FCB-B585-9D1A79EC34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1"/>
          <a:stretch/>
        </p:blipFill>
        <p:spPr>
          <a:xfrm>
            <a:off x="1159788" y="1628800"/>
            <a:ext cx="6824423" cy="428450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8BF8D3E-F328-49E3-89C6-98679F8273BB}"/>
              </a:ext>
            </a:extLst>
          </p:cNvPr>
          <p:cNvSpPr txBox="1"/>
          <p:nvPr/>
        </p:nvSpPr>
        <p:spPr>
          <a:xfrm>
            <a:off x="539552" y="6309320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Rosa;  Silvana;  Milton;  Pedretti;  João Daniel</a:t>
            </a:r>
          </a:p>
        </p:txBody>
      </p:sp>
      <p:pic>
        <p:nvPicPr>
          <p:cNvPr id="9" name="Picture 4" descr="Resultado de imagem para fcm unicamp logo">
            <a:extLst>
              <a:ext uri="{FF2B5EF4-FFF2-40B4-BE49-F238E27FC236}">
                <a16:creationId xmlns:a16="http://schemas.microsoft.com/office/drawing/2014/main" id="{37C7E075-7722-4E93-A672-D66641202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266" y="5625432"/>
            <a:ext cx="1356806" cy="10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044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20202" t="31246" r="52579" b="26423"/>
          <a:stretch/>
        </p:blipFill>
        <p:spPr>
          <a:xfrm>
            <a:off x="323528" y="252234"/>
            <a:ext cx="1143918" cy="1160542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496054"/>
              </p:ext>
            </p:extLst>
          </p:nvPr>
        </p:nvGraphicFramePr>
        <p:xfrm>
          <a:off x="251520" y="1953589"/>
          <a:ext cx="8652306" cy="4715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3298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1. LAFIC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Laboratório de Fibrose Cística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Antônio Fernando Ribeiro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919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2. LAFIP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Laboratório de Fisiologia Pulmonar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>
                          <a:solidFill>
                            <a:schemeClr val="tx1"/>
                          </a:solidFill>
                        </a:rPr>
                        <a:t>Jose Dirceu Ribeiro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919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3. LCCP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Laboratório de Cultura de Células da Pele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>
                          <a:solidFill>
                            <a:schemeClr val="tx1"/>
                          </a:solidFill>
                        </a:rPr>
                        <a:t> Maria Beatriz Puzzi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919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4. LEP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Lab. de Endocrinologia Pediátrica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>
                          <a:solidFill>
                            <a:schemeClr val="tx1"/>
                          </a:solidFill>
                        </a:rPr>
                        <a:t>Lilia</a:t>
                      </a:r>
                      <a:r>
                        <a:rPr lang="pt-BR" sz="1600" b="1" baseline="0" dirty="0">
                          <a:solidFill>
                            <a:schemeClr val="tx1"/>
                          </a:solidFill>
                        </a:rPr>
                        <a:t> Li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919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5. LGAHEP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Lab. de Invest. Diagnóstica de 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</a:rPr>
                        <a:t>Gastroent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. e Hepatite Pediátrica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>
                          <a:solidFill>
                            <a:schemeClr val="tx1"/>
                          </a:solidFill>
                        </a:rPr>
                        <a:t>Gabriel </a:t>
                      </a:r>
                      <a:r>
                        <a:rPr lang="pt-BR" sz="1600" b="1" dirty="0" err="1">
                          <a:solidFill>
                            <a:schemeClr val="tx1"/>
                          </a:solidFill>
                        </a:rPr>
                        <a:t>Hessel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919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6. LIM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Lab. de Imunologia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>
                          <a:solidFill>
                            <a:schemeClr val="tx1"/>
                          </a:solidFill>
                        </a:rPr>
                        <a:t>Maria </a:t>
                      </a:r>
                      <a:r>
                        <a:rPr lang="pt-BR" sz="1600" b="1" dirty="0" err="1">
                          <a:solidFill>
                            <a:schemeClr val="tx1"/>
                          </a:solidFill>
                        </a:rPr>
                        <a:t>Marluce</a:t>
                      </a:r>
                      <a:r>
                        <a:rPr lang="pt-BR" sz="1600" b="1" dirty="0">
                          <a:solidFill>
                            <a:schemeClr val="tx1"/>
                          </a:solidFill>
                        </a:rPr>
                        <a:t> S. Vilela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919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7. LIP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Lab. de Investigação em Patologia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>
                          <a:solidFill>
                            <a:schemeClr val="tx1"/>
                          </a:solidFill>
                        </a:rPr>
                        <a:t>José </a:t>
                      </a:r>
                      <a:r>
                        <a:rPr lang="pt-BR" sz="1600" b="1" dirty="0" err="1">
                          <a:solidFill>
                            <a:schemeClr val="tx1"/>
                          </a:solidFill>
                        </a:rPr>
                        <a:t>Vassallo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919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8. LPT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Lab. de Pesquisa Translacional em  SCA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>
                          <a:solidFill>
                            <a:schemeClr val="tx1"/>
                          </a:solidFill>
                        </a:rPr>
                        <a:t>Marcos Nolasco</a:t>
                      </a:r>
                      <a:r>
                        <a:rPr lang="pt-BR" sz="1600" b="1" baseline="0" dirty="0">
                          <a:solidFill>
                            <a:schemeClr val="tx1"/>
                          </a:solidFill>
                        </a:rPr>
                        <a:t> da Silva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9919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9. LABCRED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Laboratório de Crescimento e Desenvolvimento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>
                          <a:solidFill>
                            <a:schemeClr val="tx1"/>
                          </a:solidFill>
                        </a:rPr>
                        <a:t>Gil Guerra-Júnior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9919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10. LABURO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Lab. de </a:t>
                      </a:r>
                      <a:r>
                        <a:rPr lang="pt-BR" b="1" dirty="0" err="1">
                          <a:solidFill>
                            <a:schemeClr val="tx1"/>
                          </a:solidFill>
                        </a:rPr>
                        <a:t>Urodinâmica</a:t>
                      </a:r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 e Incontinência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</a:rPr>
                        <a:t> urinária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 dirty="0">
                          <a:solidFill>
                            <a:schemeClr val="tx1"/>
                          </a:solidFill>
                        </a:rPr>
                        <a:t>Carlos Levi Arturo D’Ancona e  Maria Helena </a:t>
                      </a:r>
                      <a:r>
                        <a:rPr lang="pt-BR" sz="1600" b="1" dirty="0" err="1">
                          <a:solidFill>
                            <a:schemeClr val="tx1"/>
                          </a:solidFill>
                        </a:rPr>
                        <a:t>Baena</a:t>
                      </a:r>
                      <a:r>
                        <a:rPr lang="pt-BR" sz="1600" b="1" dirty="0">
                          <a:solidFill>
                            <a:schemeClr val="tx1"/>
                          </a:solidFill>
                        </a:rPr>
                        <a:t> de Moraes Lopes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8" name="Picture 2" descr="https://tse1.mm.bing.net/th?id=OIP.JStlPI2AEA5gu_LvnEzU6gEsCi&amp;pid=15.1&amp;P=0&amp;w=301&amp;h=16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18519"/>
          <a:stretch/>
        </p:blipFill>
        <p:spPr bwMode="auto">
          <a:xfrm>
            <a:off x="7524328" y="116633"/>
            <a:ext cx="1379498" cy="126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EA79F50-1E16-4552-B9DB-6313C1221185}"/>
              </a:ext>
            </a:extLst>
          </p:cNvPr>
          <p:cNvSpPr txBox="1"/>
          <p:nvPr/>
        </p:nvSpPr>
        <p:spPr>
          <a:xfrm>
            <a:off x="2051720" y="404664"/>
            <a:ext cx="5040560" cy="523220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</a:rPr>
              <a:t>CIPED:    10 Laboratórios</a:t>
            </a:r>
          </a:p>
        </p:txBody>
      </p:sp>
    </p:spTree>
    <p:extLst>
      <p:ext uri="{BB962C8B-B14F-4D97-AF65-F5344CB8AC3E}">
        <p14:creationId xmlns:p14="http://schemas.microsoft.com/office/powerpoint/2010/main" val="2990983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20202" t="31246" r="20202" b="26423"/>
          <a:stretch/>
        </p:blipFill>
        <p:spPr>
          <a:xfrm>
            <a:off x="179512" y="188640"/>
            <a:ext cx="2782805" cy="142046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0202" t="31246" r="52579" b="26423"/>
          <a:stretch/>
        </p:blipFill>
        <p:spPr>
          <a:xfrm>
            <a:off x="7524328" y="260649"/>
            <a:ext cx="1379498" cy="139954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79512" y="1700808"/>
            <a:ext cx="878497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10 laboratórios: </a:t>
            </a:r>
            <a:r>
              <a:rPr lang="pt-BR" b="1" dirty="0"/>
              <a:t>pesquisas colaborativas </a:t>
            </a:r>
            <a:r>
              <a:rPr lang="pt-BR" sz="2400" b="1" dirty="0">
                <a:solidFill>
                  <a:srgbClr val="FF0000"/>
                </a:solidFill>
              </a:rPr>
              <a:t>nacionais</a:t>
            </a:r>
            <a:r>
              <a:rPr lang="pt-BR" b="1" dirty="0"/>
              <a:t> com o HC-FCM, CAISM, Hemocentro, </a:t>
            </a:r>
            <a:r>
              <a:rPr lang="pt-BR" b="1" dirty="0" err="1"/>
              <a:t>Gastrocentro</a:t>
            </a:r>
            <a:r>
              <a:rPr lang="pt-BR" b="1" dirty="0"/>
              <a:t>,  CBMEG, Maternidade de Campinas, Instituto </a:t>
            </a:r>
            <a:r>
              <a:rPr lang="pt-BR" b="1" dirty="0" err="1"/>
              <a:t>Butantan</a:t>
            </a:r>
            <a:r>
              <a:rPr lang="pt-BR" b="1" dirty="0"/>
              <a:t>, USP; UNIFESP; PUC Porto Alegre</a:t>
            </a:r>
          </a:p>
          <a:p>
            <a:endParaRPr lang="pt-BR" b="1" dirty="0">
              <a:solidFill>
                <a:srgbClr val="FF0000"/>
              </a:solidFill>
            </a:endParaRPr>
          </a:p>
          <a:p>
            <a:r>
              <a:rPr lang="pt-BR" sz="2400" b="1" dirty="0">
                <a:solidFill>
                  <a:srgbClr val="FF0000"/>
                </a:solidFill>
              </a:rPr>
              <a:t>Internacionais: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/>
              <a:t>Universidade de </a:t>
            </a:r>
            <a:r>
              <a:rPr lang="pt-BR" b="1" dirty="0" err="1"/>
              <a:t>Toyama</a:t>
            </a:r>
            <a:r>
              <a:rPr lang="pt-BR" b="1" dirty="0"/>
              <a:t> Japão, - 		LIM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/>
              <a:t>Universidade de </a:t>
            </a:r>
            <a:r>
              <a:rPr lang="pt-BR" b="1" dirty="0" err="1"/>
              <a:t>Massachussets</a:t>
            </a:r>
            <a:r>
              <a:rPr lang="pt-BR" b="1" dirty="0"/>
              <a:t>, 		LPT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/>
              <a:t>Universidade de Chiba- Japão - 		LIM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/>
              <a:t>Universidade </a:t>
            </a:r>
            <a:r>
              <a:rPr lang="pt-BR" b="1" dirty="0" err="1"/>
              <a:t>Mcgill</a:t>
            </a:r>
            <a:r>
              <a:rPr lang="pt-BR" b="1" dirty="0"/>
              <a:t>.			LPT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/>
              <a:t>Universidade da </a:t>
            </a:r>
            <a:r>
              <a:rPr lang="pt-BR" b="1" dirty="0" err="1"/>
              <a:t>California</a:t>
            </a:r>
            <a:r>
              <a:rPr lang="pt-BR" b="1" dirty="0"/>
              <a:t> San Diego – USA    LAFIP		Paul </a:t>
            </a:r>
            <a:r>
              <a:rPr lang="pt-BR" b="1" dirty="0" err="1"/>
              <a:t>Quinton</a:t>
            </a:r>
            <a:endParaRPr lang="pt-BR" b="1" dirty="0"/>
          </a:p>
          <a:p>
            <a:pPr marL="342900" indent="-342900">
              <a:buFont typeface="+mj-lt"/>
              <a:buAutoNum type="arabicPeriod"/>
            </a:pPr>
            <a:r>
              <a:rPr lang="pt-BR" b="1" dirty="0"/>
              <a:t>Hospital for </a:t>
            </a:r>
            <a:r>
              <a:rPr lang="pt-BR" b="1" dirty="0" err="1"/>
              <a:t>Sick</a:t>
            </a:r>
            <a:r>
              <a:rPr lang="pt-BR" b="1" dirty="0"/>
              <a:t> </a:t>
            </a:r>
            <a:r>
              <a:rPr lang="pt-BR" b="1" dirty="0" err="1"/>
              <a:t>Children</a:t>
            </a:r>
            <a:r>
              <a:rPr lang="pt-BR" b="1" dirty="0"/>
              <a:t> Toronto – Canada    LAFIC		Tanja </a:t>
            </a:r>
            <a:r>
              <a:rPr lang="pt-BR" b="1" dirty="0" err="1"/>
              <a:t>Gonska</a:t>
            </a:r>
            <a:endParaRPr lang="pt-BR" b="1" dirty="0"/>
          </a:p>
          <a:p>
            <a:pPr marL="342900" indent="-342900">
              <a:buFont typeface="+mj-lt"/>
              <a:buAutoNum type="arabicPeriod"/>
            </a:pPr>
            <a:r>
              <a:rPr lang="pt-BR" b="1" dirty="0"/>
              <a:t>Universidade de Lisboa 		                 LAFIC e LAFIP	Margarida Amaral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/>
              <a:t>Universidade de </a:t>
            </a:r>
            <a:r>
              <a:rPr lang="pt-BR" b="1" dirty="0" err="1"/>
              <a:t>Tubingen</a:t>
            </a:r>
            <a:r>
              <a:rPr lang="pt-BR" b="1" dirty="0"/>
              <a:t> </a:t>
            </a:r>
            <a:r>
              <a:rPr lang="pt-BR" b="1" dirty="0" err="1"/>
              <a:t>Germany</a:t>
            </a:r>
            <a:r>
              <a:rPr lang="pt-BR" b="1" dirty="0"/>
              <a:t>.                 LAFIC e LAFIP	Karl </a:t>
            </a:r>
            <a:r>
              <a:rPr lang="pt-BR" b="1" dirty="0" err="1"/>
              <a:t>Kunsellmann</a:t>
            </a:r>
            <a:endParaRPr lang="pt-BR" b="1" dirty="0"/>
          </a:p>
          <a:p>
            <a:pPr marL="342900" indent="-342900">
              <a:buFont typeface="+mj-lt"/>
              <a:buAutoNum type="arabicPeriod"/>
            </a:pPr>
            <a:r>
              <a:rPr lang="pt-BR" b="1" dirty="0"/>
              <a:t>Universidade de </a:t>
            </a:r>
            <a:r>
              <a:rPr lang="pt-BR" b="1" dirty="0" err="1"/>
              <a:t>Copenhagem</a:t>
            </a:r>
            <a:r>
              <a:rPr lang="pt-BR" b="1" dirty="0"/>
              <a:t>. </a:t>
            </a:r>
            <a:r>
              <a:rPr lang="pt-BR" b="1" dirty="0" err="1"/>
              <a:t>Denmark</a:t>
            </a:r>
            <a:r>
              <a:rPr lang="pt-BR" b="1" dirty="0"/>
              <a:t>	LAFIC e LAFIP	</a:t>
            </a:r>
            <a:r>
              <a:rPr lang="pt-BR" b="1" dirty="0" err="1"/>
              <a:t>Neils</a:t>
            </a:r>
            <a:r>
              <a:rPr lang="pt-BR" b="1" dirty="0"/>
              <a:t> </a:t>
            </a:r>
            <a:r>
              <a:rPr lang="pt-BR" b="1" dirty="0" err="1"/>
              <a:t>Hoyb</a:t>
            </a:r>
            <a:endParaRPr lang="pt-BR" b="1" dirty="0"/>
          </a:p>
          <a:p>
            <a:pPr marL="342900" indent="-342900">
              <a:buFont typeface="+mj-lt"/>
              <a:buAutoNum type="arabicPeriod"/>
            </a:pPr>
            <a:r>
              <a:rPr lang="fr-FR" b="1" dirty="0"/>
              <a:t>Université catholique de Louvain, Brussels Belgium. LAFIP  	Terezinha Leal</a:t>
            </a:r>
          </a:p>
          <a:p>
            <a:r>
              <a:rPr lang="fr-FR" b="1" dirty="0"/>
              <a:t>11. </a:t>
            </a:r>
            <a:r>
              <a:rPr lang="en-US" b="1" dirty="0"/>
              <a:t>Washington University, St Louis, MO.	LAFIP		Thomas </a:t>
            </a:r>
            <a:r>
              <a:rPr lang="en-US" b="1" dirty="0" err="1"/>
              <a:t>Ferkol</a:t>
            </a:r>
            <a:endParaRPr lang="en-US" b="1" dirty="0"/>
          </a:p>
          <a:p>
            <a:r>
              <a:rPr lang="en-US" b="1" dirty="0"/>
              <a:t>12. Harvard Medical School, Boston, EUA. 	LEP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131840" y="40466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</a:rPr>
              <a:t>CIPED: 1998- 2018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191331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1E8E7BB-E003-48C1-84F6-CFC28B6AF3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0" t="29840" r="20863" b="29840"/>
          <a:stretch/>
        </p:blipFill>
        <p:spPr>
          <a:xfrm>
            <a:off x="6407668" y="5665599"/>
            <a:ext cx="2484812" cy="108923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2358E58-9A19-423E-ADC5-BE417E550D2F}"/>
              </a:ext>
            </a:extLst>
          </p:cNvPr>
          <p:cNvSpPr txBox="1"/>
          <p:nvPr/>
        </p:nvSpPr>
        <p:spPr>
          <a:xfrm>
            <a:off x="209622" y="1412776"/>
            <a:ext cx="85689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sz="2400" b="1" dirty="0"/>
              <a:t>60 teses defendidas: (40M e 20D)      	3 teses/ano</a:t>
            </a:r>
          </a:p>
          <a:p>
            <a:pPr marL="457200" indent="-457200">
              <a:buFont typeface="+mj-lt"/>
              <a:buAutoNum type="arabicPeriod"/>
            </a:pPr>
            <a:endParaRPr lang="pt-BR" sz="2400" b="1" dirty="0"/>
          </a:p>
          <a:p>
            <a:pPr marL="457200" indent="-457200">
              <a:buFont typeface="+mj-lt"/>
              <a:buAutoNum type="arabicPeriod"/>
            </a:pPr>
            <a:r>
              <a:rPr lang="pt-BR" sz="2400" b="1" dirty="0"/>
              <a:t>150 artigos publicados: 			7 artigos/ano</a:t>
            </a:r>
          </a:p>
          <a:p>
            <a:pPr marL="457200" indent="-457200">
              <a:buFont typeface="+mj-lt"/>
              <a:buAutoNum type="arabicPeriod"/>
            </a:pPr>
            <a:endParaRPr lang="pt-BR" sz="2400" b="1" dirty="0"/>
          </a:p>
          <a:p>
            <a:pPr marL="457200" indent="-457200">
              <a:buFont typeface="+mj-lt"/>
              <a:buAutoNum type="arabicPeriod"/>
            </a:pPr>
            <a:r>
              <a:rPr lang="pt-BR" sz="2400" b="1" dirty="0"/>
              <a:t>280 trabalhos em congressos		14 trabalhos/ano</a:t>
            </a:r>
          </a:p>
          <a:p>
            <a:pPr marL="457200" indent="-457200">
              <a:buFont typeface="+mj-lt"/>
              <a:buAutoNum type="arabicPeriod"/>
            </a:pPr>
            <a:endParaRPr lang="pt-BR" sz="2400" b="1" dirty="0"/>
          </a:p>
          <a:p>
            <a:pPr marL="457200" indent="-457200">
              <a:buFont typeface="+mj-lt"/>
              <a:buAutoNum type="arabicPeriod"/>
            </a:pPr>
            <a:r>
              <a:rPr lang="pt-BR" sz="2400" b="1" dirty="0"/>
              <a:t>Bolsa Prod. Pesquisa CNPq</a:t>
            </a:r>
          </a:p>
          <a:p>
            <a:pPr marL="457200" indent="-457200">
              <a:buFont typeface="+mj-lt"/>
              <a:buAutoNum type="arabicPeriod"/>
            </a:pPr>
            <a:endParaRPr lang="pt-BR" sz="2400" b="1" dirty="0"/>
          </a:p>
          <a:p>
            <a:pPr marL="457200" indent="-457200">
              <a:buFont typeface="+mj-lt"/>
              <a:buAutoNum type="arabicPeriod"/>
            </a:pPr>
            <a:r>
              <a:rPr lang="pt-BR" sz="2400" b="1" dirty="0"/>
              <a:t>10 Projetos FAPESP 			1  projeto / 2 anos</a:t>
            </a:r>
          </a:p>
          <a:p>
            <a:pPr marL="457200" indent="-457200">
              <a:buFont typeface="+mj-lt"/>
              <a:buAutoNum type="arabicPeriod"/>
            </a:pPr>
            <a:endParaRPr lang="pt-BR" sz="2400" b="1" dirty="0"/>
          </a:p>
          <a:p>
            <a:pPr marL="457200" indent="-457200">
              <a:buFont typeface="+mj-lt"/>
              <a:buAutoNum type="arabicPeriod"/>
            </a:pPr>
            <a:r>
              <a:rPr lang="pt-BR" sz="2400" b="1" dirty="0"/>
              <a:t>5 apoios CNPq</a:t>
            </a:r>
          </a:p>
          <a:p>
            <a:pPr marL="457200" indent="-457200">
              <a:buFont typeface="+mj-lt"/>
              <a:buAutoNum type="arabicPeriod"/>
            </a:pPr>
            <a:endParaRPr lang="pt-BR" sz="2400" b="1" dirty="0"/>
          </a:p>
          <a:p>
            <a:pPr marL="457200" indent="-457200">
              <a:buFont typeface="+mj-lt"/>
              <a:buAutoNum type="arabicPeriod"/>
            </a:pPr>
            <a:r>
              <a:rPr lang="pt-BR" sz="2400" b="1" dirty="0"/>
              <a:t> Fomento FAEPEX e CAPES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CFF2032-FD60-4171-9E27-FBF47E092152}"/>
              </a:ext>
            </a:extLst>
          </p:cNvPr>
          <p:cNvSpPr/>
          <p:nvPr/>
        </p:nvSpPr>
        <p:spPr>
          <a:xfrm>
            <a:off x="323528" y="260648"/>
            <a:ext cx="8640960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10 motivos para otimismo e agradecimentos ao CIPED pelos 20 anos do LAFIP</a:t>
            </a:r>
          </a:p>
        </p:txBody>
      </p:sp>
    </p:spTree>
    <p:extLst>
      <p:ext uri="{BB962C8B-B14F-4D97-AF65-F5344CB8AC3E}">
        <p14:creationId xmlns:p14="http://schemas.microsoft.com/office/powerpoint/2010/main" val="3571079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076761F-0F01-4C13-8001-3F2039B76E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7" t="27320" r="44488" b="37400"/>
          <a:stretch/>
        </p:blipFill>
        <p:spPr>
          <a:xfrm>
            <a:off x="390929" y="980728"/>
            <a:ext cx="8532948" cy="568863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0CD1600-166B-48FC-AB4D-D2F0373C6B66}"/>
              </a:ext>
            </a:extLst>
          </p:cNvPr>
          <p:cNvSpPr txBox="1"/>
          <p:nvPr/>
        </p:nvSpPr>
        <p:spPr>
          <a:xfrm>
            <a:off x="395536" y="188640"/>
            <a:ext cx="853294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2014:  Festa de comemoração da tese de número 50 do LAFIP</a:t>
            </a:r>
          </a:p>
        </p:txBody>
      </p:sp>
    </p:spTree>
    <p:extLst>
      <p:ext uri="{BB962C8B-B14F-4D97-AF65-F5344CB8AC3E}">
        <p14:creationId xmlns:p14="http://schemas.microsoft.com/office/powerpoint/2010/main" val="4094050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8592181-A0FF-46CA-8EEC-D16DD2C15DFC}"/>
              </a:ext>
            </a:extLst>
          </p:cNvPr>
          <p:cNvSpPr txBox="1"/>
          <p:nvPr/>
        </p:nvSpPr>
        <p:spPr>
          <a:xfrm>
            <a:off x="179512" y="1700808"/>
            <a:ext cx="8784976" cy="452431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pt-BR" sz="2400" b="1" dirty="0"/>
          </a:p>
          <a:p>
            <a:r>
              <a:rPr lang="pt-BR" sz="2400" b="1" dirty="0"/>
              <a:t>8.    1 Patente</a:t>
            </a:r>
          </a:p>
          <a:p>
            <a:endParaRPr lang="pt-BR" sz="2400" b="1" dirty="0"/>
          </a:p>
          <a:p>
            <a:r>
              <a:rPr lang="pt-BR" sz="2400" b="1" dirty="0"/>
              <a:t>9.    205 participações em Bancas examinadoras 17/ano</a:t>
            </a:r>
          </a:p>
          <a:p>
            <a:endParaRPr lang="pt-BR" sz="2400" b="1" dirty="0"/>
          </a:p>
          <a:p>
            <a:pPr marL="457200" indent="-457200">
              <a:buAutoNum type="arabicPeriod" startAt="10"/>
            </a:pPr>
            <a:r>
              <a:rPr lang="pt-BR" sz="2400" b="1" dirty="0"/>
              <a:t>Em 2018:  Recebimento de novos aparelhos (FAPESP e CNPq)</a:t>
            </a:r>
          </a:p>
          <a:p>
            <a:r>
              <a:rPr lang="pt-BR" sz="2400" b="1" dirty="0"/>
              <a:t>	</a:t>
            </a:r>
          </a:p>
          <a:p>
            <a:r>
              <a:rPr lang="pt-BR" sz="2400" b="1" dirty="0"/>
              <a:t>	Impulse </a:t>
            </a:r>
            <a:r>
              <a:rPr lang="pt-BR" sz="2400" b="1" dirty="0" err="1"/>
              <a:t>Oscilometry</a:t>
            </a:r>
            <a:r>
              <a:rPr lang="pt-BR" sz="2400" b="1" dirty="0"/>
              <a:t> System (IOS) </a:t>
            </a:r>
          </a:p>
          <a:p>
            <a:r>
              <a:rPr lang="pt-BR" sz="2400" b="1" dirty="0"/>
              <a:t>	Fração Exalada de Oxido Nítrico </a:t>
            </a:r>
          </a:p>
          <a:p>
            <a:r>
              <a:rPr lang="pt-BR" sz="2400" b="1" dirty="0"/>
              <a:t>	</a:t>
            </a:r>
            <a:r>
              <a:rPr lang="pt-BR" sz="2400" b="1" dirty="0" err="1"/>
              <a:t>Evaporimetria</a:t>
            </a:r>
            <a:endParaRPr lang="pt-BR" sz="2400" b="1" dirty="0"/>
          </a:p>
          <a:p>
            <a:endParaRPr lang="pt-BR" sz="2400" b="1" dirty="0"/>
          </a:p>
          <a:p>
            <a:r>
              <a:rPr lang="pt-BR" sz="2400" b="1" dirty="0"/>
              <a:t>11. Aumento do número de pesquisas e exames realizados.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58E9C64-1F76-4578-8893-0F1798CE09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0" t="29840" r="20863" b="29840"/>
          <a:stretch/>
        </p:blipFill>
        <p:spPr>
          <a:xfrm>
            <a:off x="173214" y="147607"/>
            <a:ext cx="2484812" cy="1089233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1E183783-6922-4AF8-818B-C3F25915389B}"/>
              </a:ext>
            </a:extLst>
          </p:cNvPr>
          <p:cNvSpPr/>
          <p:nvPr/>
        </p:nvSpPr>
        <p:spPr>
          <a:xfrm>
            <a:off x="2843940" y="260648"/>
            <a:ext cx="612054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10 motivos para otimismo e agradecimentos ao CIPED pelos 20 anos do LAFIP</a:t>
            </a:r>
          </a:p>
        </p:txBody>
      </p:sp>
    </p:spTree>
    <p:extLst>
      <p:ext uri="{BB962C8B-B14F-4D97-AF65-F5344CB8AC3E}">
        <p14:creationId xmlns:p14="http://schemas.microsoft.com/office/powerpoint/2010/main" val="9617505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1887</TotalTime>
  <Words>853</Words>
  <Application>Microsoft Office PowerPoint</Application>
  <PresentationFormat>Apresentação na tela (4:3)</PresentationFormat>
  <Paragraphs>238</Paragraphs>
  <Slides>32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0" baseType="lpstr">
      <vt:lpstr>Arial</vt:lpstr>
      <vt:lpstr>Arial</vt:lpstr>
      <vt:lpstr>Calibri</vt:lpstr>
      <vt:lpstr>Century-Book</vt:lpstr>
      <vt:lpstr>Lato</vt:lpstr>
      <vt:lpstr>Times New Roman</vt:lpstr>
      <vt:lpstr>Verdana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Jose Dirceu Ribeiro</dc:creator>
  <cp:lastModifiedBy>JDR</cp:lastModifiedBy>
  <cp:revision>155</cp:revision>
  <cp:lastPrinted>2017-10-25T12:12:20Z</cp:lastPrinted>
  <dcterms:created xsi:type="dcterms:W3CDTF">2017-10-25T12:04:36Z</dcterms:created>
  <dcterms:modified xsi:type="dcterms:W3CDTF">2018-04-17T23:54:37Z</dcterms:modified>
</cp:coreProperties>
</file>